
<file path=[Content_Types].xml><?xml version="1.0" encoding="utf-8"?>
<Types xmlns="http://schemas.openxmlformats.org/package/2006/content-types">
  <Default Extension="jpeg" ContentType="image/jpeg"/>
  <Default Extension="xlsx" ContentType="application/vnd.openxmlformats-officedocument.spreadsheetml.sheet"/>
  <Default Extension="bin" ContentType="application/vnd.openxmlformats-officedocument.oleObject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0" r:id="rId6"/>
    <p:sldId id="270" r:id="rId7"/>
    <p:sldId id="273" r:id="rId8"/>
    <p:sldId id="261" r:id="rId9"/>
    <p:sldId id="264" r:id="rId10"/>
    <p:sldId id="265" r:id="rId11"/>
    <p:sldId id="272" r:id="rId12"/>
    <p:sldId id="268" r:id="rId13"/>
    <p:sldId id="266" r:id="rId14"/>
    <p:sldId id="263" r:id="rId15"/>
    <p:sldId id="267" r:id="rId16"/>
    <p:sldId id="269" r:id="rId17"/>
    <p:sldId id="271" r:id="rId18"/>
    <p:sldId id="277" r:id="rId19"/>
    <p:sldId id="274" r:id="rId20"/>
    <p:sldId id="275" r:id="rId21"/>
    <p:sldId id="276" r:id="rId22"/>
    <p:sldId id="286" r:id="rId23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E4E"/>
    <a:srgbClr val="F07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318" autoAdjust="0"/>
  </p:normalViewPr>
  <p:slideViewPr>
    <p:cSldViewPr snapToGrid="0" showGuides="1">
      <p:cViewPr varScale="1">
        <p:scale>
          <a:sx n="58" d="100"/>
          <a:sy n="58" d="100"/>
        </p:scale>
        <p:origin x="-84" y="-1476"/>
      </p:cViewPr>
      <p:guideLst>
        <p:guide orient="horz" pos="210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7" Type="http://schemas.openxmlformats.org/officeDocument/2006/relationships/tags" Target="tags/tag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../embeddings/oleObject1.bin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2000" b="1" i="0" u="none" strike="noStrike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t>预计用户留存率</a:t>
            </a:r>
          </a:p>
        </c:rich>
      </c:tx>
      <c:layout>
        <c:manualLayout>
          <c:xMode val="edge"/>
          <c:yMode val="edge"/>
          <c:x val="0.167320612592217"/>
          <c:y val="0.0241606104275024"/>
        </c:manualLayout>
      </c:layout>
      <c:overlay val="0"/>
    </c:title>
    <c:autoTitleDeleted val="0"/>
    <c:plotArea>
      <c:layout/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付费指导上线前</c:v>
                </c:pt>
              </c:strCache>
            </c:strRef>
          </c:tx>
          <c:spPr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/>
                </a:gs>
              </a:gsLst>
              <a:lin ang="5400000" scaled="1"/>
            </a:gradFill>
            <a:ln>
              <a:noFill/>
            </a:ln>
            <a:effectLst/>
          </c:spPr>
          <c:dLbls>
            <c:dLbl>
              <c:idx val="0"/>
              <c:delete val="1"/>
            </c:dLbl>
            <c:dLbl>
              <c:idx val="1"/>
              <c:layout>
                <c:manualLayout>
                  <c:x val="0.00325520875051375"/>
                  <c:y val="-0.296296296296296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670" b="0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delete val="1"/>
            </c:dLbl>
            <c:dLbl>
              <c:idx val="3"/>
              <c:delete val="1"/>
            </c:dLbl>
            <c:dLbl>
              <c:idx val="4"/>
              <c:layout>
                <c:manualLayout>
                  <c:x val="0.00325520875051375"/>
                  <c:y val="-0.350718065003779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670" b="0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delete val="1"/>
            </c:dLbl>
            <c:dLbl>
              <c:idx val="6"/>
              <c:delete val="1"/>
            </c:dLbl>
            <c:spPr>
              <a:noFill/>
              <a:ln w="25135"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7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Sheet1!$A$2:$A$8</c:f>
              <c:strCache>
                <c:ptCount val="7"/>
                <c:pt idx="0" c:formatCode="yyyy/m/d">
                  <c:v>1月</c:v>
                </c:pt>
                <c:pt idx="1" c:formatCode="yyyy/m/d">
                  <c:v>2月</c:v>
                </c:pt>
                <c:pt idx="2" c:formatCode="yyyy/m/d">
                  <c:v>3月</c:v>
                </c:pt>
                <c:pt idx="3" c:formatCode="yyyy/m/d">
                  <c:v>4月</c:v>
                </c:pt>
                <c:pt idx="4" c:formatCode="yyyy/m/d">
                  <c:v>5月</c:v>
                </c:pt>
                <c:pt idx="5" c:formatCode="yyyy/m/d">
                  <c:v>6月</c:v>
                </c:pt>
                <c:pt idx="6" c:formatCode="yyyy/m/d">
                  <c:v>7月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18</c:v>
                </c:pt>
                <c:pt idx="1">
                  <c:v>28</c:v>
                </c:pt>
                <c:pt idx="2">
                  <c:v>28</c:v>
                </c:pt>
                <c:pt idx="3">
                  <c:v>26</c:v>
                </c:pt>
                <c:pt idx="4">
                  <c:v>37</c:v>
                </c:pt>
                <c:pt idx="5">
                  <c:v>35</c:v>
                </c:pt>
                <c:pt idx="6">
                  <c:v>33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付费指导上线后</c:v>
                </c:pt>
              </c:strCache>
            </c:strRef>
          </c:tx>
          <c:spPr>
            <a:gradFill>
              <a:gsLst>
                <a:gs pos="100000">
                  <a:schemeClr val="accent2">
                    <a:alpha val="0"/>
                  </a:schemeClr>
                </a:gs>
                <a:gs pos="0">
                  <a:schemeClr val="accent2"/>
                </a:gs>
              </a:gsLst>
              <a:lin ang="5400000" scaled="1"/>
            </a:gradFill>
            <a:ln>
              <a:noFill/>
            </a:ln>
            <a:effectLst/>
          </c:spPr>
          <c:dLbls>
            <c:dLbl>
              <c:idx val="0"/>
              <c:delete val="1"/>
            </c:dLbl>
            <c:dLbl>
              <c:idx val="1"/>
              <c:delete val="1"/>
            </c:dLbl>
            <c:dLbl>
              <c:idx val="2"/>
              <c:delete val="1"/>
            </c:dLbl>
            <c:dLbl>
              <c:idx val="3"/>
              <c:layout>
                <c:manualLayout>
                  <c:x val="0.00325520875051375"/>
                  <c:y val="-0.323507180650038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670" b="0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delete val="1"/>
            </c:dLbl>
            <c:dLbl>
              <c:idx val="5"/>
              <c:layout>
                <c:manualLayout>
                  <c:x val="0.00162760437525688"/>
                  <c:y val="-0.383975812547241"/>
                </c:manualLayout>
              </c:layout>
              <c:numFmt formatCode="General" sourceLinked="1"/>
              <c:spPr>
                <a:noFill/>
                <a:ln>
                  <a:noFill/>
                </a:ln>
                <a:effectLst/>
              </c:spPr>
              <c:txPr>
                <a:bodyPr rot="0" spcFirstLastPara="0" vertOverflow="ellipsis" vert="horz" wrap="square" lIns="38100" tIns="19050" rIns="38100" bIns="19050" anchor="ctr" anchorCtr="1"/>
                <a:lstStyle/>
                <a:p>
                  <a:pPr>
                    <a:defRPr lang="zh-CN" sz="1670" b="0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defRPr>
                  </a:pPr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delete val="1"/>
            </c:dLbl>
            <c:spPr>
              <a:noFill/>
              <a:ln w="25135"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670" b="0" i="0" u="none" strike="noStrike" kern="1200" baseline="0">
                    <a:solidFill>
                      <a:schemeClr val="bg2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defRPr>
                </a:pPr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Sheet1!$A$2:$A$8</c:f>
              <c:strCache>
                <c:ptCount val="7"/>
                <c:pt idx="0" c:formatCode="yyyy/m/d">
                  <c:v>1月</c:v>
                </c:pt>
                <c:pt idx="1" c:formatCode="yyyy/m/d">
                  <c:v>2月</c:v>
                </c:pt>
                <c:pt idx="2" c:formatCode="yyyy/m/d">
                  <c:v>3月</c:v>
                </c:pt>
                <c:pt idx="3" c:formatCode="yyyy/m/d">
                  <c:v>4月</c:v>
                </c:pt>
                <c:pt idx="4" c:formatCode="yyyy/m/d">
                  <c:v>5月</c:v>
                </c:pt>
                <c:pt idx="5" c:formatCode="yyyy/m/d">
                  <c:v>6月</c:v>
                </c:pt>
                <c:pt idx="6" c:formatCode="yyyy/m/d">
                  <c:v>7月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15</c:v>
                </c:pt>
                <c:pt idx="1">
                  <c:v>20</c:v>
                </c:pt>
                <c:pt idx="2">
                  <c:v>25</c:v>
                </c:pt>
                <c:pt idx="3">
                  <c:v>33</c:v>
                </c:pt>
                <c:pt idx="4">
                  <c:v>30</c:v>
                </c:pt>
                <c:pt idx="5">
                  <c:v>40</c:v>
                </c:pt>
                <c:pt idx="6">
                  <c:v>31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844864"/>
        <c:axId val="121846400"/>
      </c:areaChart>
      <c:catAx>
        <c:axId val="1218448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670" b="0" i="0" u="none" strike="noStrike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121846400"/>
        <c:crosses val="autoZero"/>
        <c:auto val="1"/>
        <c:lblAlgn val="ctr"/>
        <c:lblOffset val="0"/>
        <c:noMultiLvlLbl val="0"/>
      </c:catAx>
      <c:valAx>
        <c:axId val="121846400"/>
        <c:scaling>
          <c:orientation val="minMax"/>
          <c:max val="50"/>
          <c:min val="0"/>
        </c:scaling>
        <c:delete val="1"/>
        <c:axPos val="l"/>
        <c:majorGridlines>
          <c:spPr>
            <a:ln w="6350" cap="flat" cmpd="sng" algn="ctr">
              <a:solidFill>
                <a:schemeClr val="bg1">
                  <a:lumMod val="75000"/>
                  <a:alpha val="83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670" b="0" i="0" u="none" strike="noStrike" kern="1200" baseline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121844864"/>
        <c:crosses val="autoZero"/>
        <c:crossBetween val="midCat"/>
        <c:majorUnit val="10"/>
      </c:valAx>
      <c:spPr>
        <a:noFill/>
        <a:ln w="25357">
          <a:noFill/>
        </a:ln>
        <a:effectLst/>
      </c:spPr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670" b="0" i="0" u="none" strike="noStrike" kern="1200" baseline="0">
              <a:solidFill>
                <a:schemeClr val="bg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</a:p>
      </c:txPr>
    </c:legend>
    <c:plotVisOnly val="1"/>
    <c:dispBlanksAs val="zero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670">
          <a:solidFill>
            <a:schemeClr val="bg2">
              <a:lumMod val="50000"/>
            </a:schemeClr>
          </a:solidFill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  <a:r>
              <a:rPr lang="en-US" altLang="zh-CN"/>
              <a:t>API</a:t>
            </a:r>
            <a:r>
              <a:t>识别准确度测试</a:t>
            </a:r>
            <a:r>
              <a:rPr sz="1200">
                <a:solidFill>
                  <a:schemeClr val="bg2">
                    <a:lumMod val="75000"/>
                  </a:schemeClr>
                </a:solidFill>
              </a:rPr>
              <a:t>（数值越大偏离越小）</a:t>
            </a:r>
            <a:endParaRPr sz="1200">
              <a:solidFill>
                <a:schemeClr val="bg2">
                  <a:lumMod val="75000"/>
                </a:schemeClr>
              </a:solidFill>
            </a:endParaRP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百度细粒度识别</c:v>
                </c:pt>
              </c:strCache>
            </c:strRef>
          </c:tx>
          <c:spPr>
            <a:solidFill>
              <a:schemeClr val="accent3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识别图例 1</c:v>
                </c:pt>
                <c:pt idx="1">
                  <c:v>识别图例 2</c:v>
                </c:pt>
                <c:pt idx="2">
                  <c:v>识别图例 3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花伴侣智能植物识别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识别图例 1</c:v>
                </c:pt>
                <c:pt idx="1">
                  <c:v>识别图例 2</c:v>
                </c:pt>
                <c:pt idx="2">
                  <c:v>识别图例 3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识农病虫草害识别</c:v>
                </c:pt>
              </c:strCache>
            </c:strRef>
          </c:tx>
          <c:spPr>
            <a:solidFill>
              <a:schemeClr val="accent3">
                <a:tint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Sheet1!$A$2:$A$4</c:f>
              <c:strCache>
                <c:ptCount val="3"/>
                <c:pt idx="0">
                  <c:v>识别图例 1</c:v>
                </c:pt>
                <c:pt idx="1">
                  <c:v>识别图例 2</c:v>
                </c:pt>
                <c:pt idx="2">
                  <c:v>识别图例 3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2</c:v>
                </c:pt>
                <c:pt idx="2">
                  <c:v>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3512320"/>
        <c:axId val="123513856"/>
      </c:barChart>
      <c:catAx>
        <c:axId val="123512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123513856"/>
        <c:crosses val="autoZero"/>
        <c:auto val="1"/>
        <c:lblAlgn val="ctr"/>
        <c:lblOffset val="100"/>
        <c:noMultiLvlLbl val="0"/>
      </c:catAx>
      <c:valAx>
        <c:axId val="123513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defRPr>
            </a:pPr>
          </a:p>
        </c:txPr>
        <c:crossAx val="123512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7F311-8572-4A76-8A73-8B84C71CBB3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9FCADC-25D2-48F2-A56A-5718089C25B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37CA-D131-4EF6-9B14-D9F7E276C7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5A1B-FC52-483B-B683-58CCB79784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37CA-D131-4EF6-9B14-D9F7E276C7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5A1B-FC52-483B-B683-58CCB7978464}" type="slidenum">
              <a:rPr lang="zh-CN" altLang="en-US" smtClean="0"/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49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7" y="158228"/>
            <a:ext cx="3877985" cy="461665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165198" y="196087"/>
            <a:ext cx="371720" cy="385947"/>
          </a:xfrm>
          <a:custGeom>
            <a:avLst/>
            <a:gdLst>
              <a:gd name="connsiteX0" fmla="*/ 155274 w 432037"/>
              <a:gd name="connsiteY0" fmla="*/ 0 h 448573"/>
              <a:gd name="connsiteX1" fmla="*/ 432037 w 432037"/>
              <a:gd name="connsiteY1" fmla="*/ 0 h 448573"/>
              <a:gd name="connsiteX2" fmla="*/ 276764 w 432037"/>
              <a:gd name="connsiteY2" fmla="*/ 448571 h 448573"/>
              <a:gd name="connsiteX3" fmla="*/ 310553 w 432037"/>
              <a:gd name="connsiteY3" fmla="*/ 448571 h 448573"/>
              <a:gd name="connsiteX4" fmla="*/ 310552 w 432037"/>
              <a:gd name="connsiteY4" fmla="*/ 448573 h 448573"/>
              <a:gd name="connsiteX5" fmla="*/ 0 w 432037"/>
              <a:gd name="connsiteY5" fmla="*/ 448573 h 44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037" h="448573">
                <a:moveTo>
                  <a:pt x="155274" y="0"/>
                </a:moveTo>
                <a:lnTo>
                  <a:pt x="432037" y="0"/>
                </a:lnTo>
                <a:lnTo>
                  <a:pt x="276764" y="448571"/>
                </a:lnTo>
                <a:lnTo>
                  <a:pt x="310553" y="448571"/>
                </a:lnTo>
                <a:lnTo>
                  <a:pt x="310552" y="448573"/>
                </a:lnTo>
                <a:lnTo>
                  <a:pt x="0" y="448573"/>
                </a:lnTo>
                <a:close/>
              </a:path>
            </a:pathLst>
          </a:custGeom>
          <a:solidFill>
            <a:srgbClr val="F07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462951" y="196087"/>
            <a:ext cx="196065" cy="385947"/>
          </a:xfrm>
          <a:custGeom>
            <a:avLst/>
            <a:gdLst>
              <a:gd name="connsiteX0" fmla="*/ 155274 w 227880"/>
              <a:gd name="connsiteY0" fmla="*/ 0 h 448573"/>
              <a:gd name="connsiteX1" fmla="*/ 227880 w 227880"/>
              <a:gd name="connsiteY1" fmla="*/ 0 h 448573"/>
              <a:gd name="connsiteX2" fmla="*/ 72606 w 227880"/>
              <a:gd name="connsiteY2" fmla="*/ 448573 h 448573"/>
              <a:gd name="connsiteX3" fmla="*/ 0 w 227880"/>
              <a:gd name="connsiteY3" fmla="*/ 448573 h 44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880" h="448573">
                <a:moveTo>
                  <a:pt x="155274" y="0"/>
                </a:moveTo>
                <a:lnTo>
                  <a:pt x="227880" y="0"/>
                </a:lnTo>
                <a:lnTo>
                  <a:pt x="72606" y="448573"/>
                </a:lnTo>
                <a:lnTo>
                  <a:pt x="0" y="448573"/>
                </a:lnTo>
                <a:close/>
              </a:path>
            </a:pathLst>
          </a:custGeom>
          <a:solidFill>
            <a:srgbClr val="F07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49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5000"/>
                </a:schemeClr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7" y="158228"/>
            <a:ext cx="3877985" cy="461665"/>
          </a:xfrm>
        </p:spPr>
        <p:txBody>
          <a:bodyPr wrap="none">
            <a:spAutoFit/>
          </a:bodyPr>
          <a:lstStyle>
            <a:lvl1pPr>
              <a:lnSpc>
                <a:spcPct val="100000"/>
              </a:lnSpc>
              <a:defRPr sz="2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165198" y="196087"/>
            <a:ext cx="371720" cy="385947"/>
          </a:xfrm>
          <a:custGeom>
            <a:avLst/>
            <a:gdLst>
              <a:gd name="connsiteX0" fmla="*/ 155274 w 432037"/>
              <a:gd name="connsiteY0" fmla="*/ 0 h 448573"/>
              <a:gd name="connsiteX1" fmla="*/ 432037 w 432037"/>
              <a:gd name="connsiteY1" fmla="*/ 0 h 448573"/>
              <a:gd name="connsiteX2" fmla="*/ 276764 w 432037"/>
              <a:gd name="connsiteY2" fmla="*/ 448571 h 448573"/>
              <a:gd name="connsiteX3" fmla="*/ 310553 w 432037"/>
              <a:gd name="connsiteY3" fmla="*/ 448571 h 448573"/>
              <a:gd name="connsiteX4" fmla="*/ 310552 w 432037"/>
              <a:gd name="connsiteY4" fmla="*/ 448573 h 448573"/>
              <a:gd name="connsiteX5" fmla="*/ 0 w 432037"/>
              <a:gd name="connsiteY5" fmla="*/ 448573 h 44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2037" h="448573">
                <a:moveTo>
                  <a:pt x="155274" y="0"/>
                </a:moveTo>
                <a:lnTo>
                  <a:pt x="432037" y="0"/>
                </a:lnTo>
                <a:lnTo>
                  <a:pt x="276764" y="448571"/>
                </a:lnTo>
                <a:lnTo>
                  <a:pt x="310553" y="448571"/>
                </a:lnTo>
                <a:lnTo>
                  <a:pt x="310552" y="448573"/>
                </a:lnTo>
                <a:lnTo>
                  <a:pt x="0" y="448573"/>
                </a:lnTo>
                <a:close/>
              </a:path>
            </a:pathLst>
          </a:custGeom>
          <a:solidFill>
            <a:srgbClr val="F07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10"/>
          <p:cNvSpPr/>
          <p:nvPr userDrawn="1"/>
        </p:nvSpPr>
        <p:spPr>
          <a:xfrm>
            <a:off x="462951" y="196087"/>
            <a:ext cx="196065" cy="385947"/>
          </a:xfrm>
          <a:custGeom>
            <a:avLst/>
            <a:gdLst>
              <a:gd name="connsiteX0" fmla="*/ 155274 w 227880"/>
              <a:gd name="connsiteY0" fmla="*/ 0 h 448573"/>
              <a:gd name="connsiteX1" fmla="*/ 227880 w 227880"/>
              <a:gd name="connsiteY1" fmla="*/ 0 h 448573"/>
              <a:gd name="connsiteX2" fmla="*/ 72606 w 227880"/>
              <a:gd name="connsiteY2" fmla="*/ 448573 h 448573"/>
              <a:gd name="connsiteX3" fmla="*/ 0 w 227880"/>
              <a:gd name="connsiteY3" fmla="*/ 448573 h 44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880" h="448573">
                <a:moveTo>
                  <a:pt x="155274" y="0"/>
                </a:moveTo>
                <a:lnTo>
                  <a:pt x="227880" y="0"/>
                </a:lnTo>
                <a:lnTo>
                  <a:pt x="72606" y="448573"/>
                </a:lnTo>
                <a:lnTo>
                  <a:pt x="0" y="448573"/>
                </a:lnTo>
                <a:close/>
              </a:path>
            </a:pathLst>
          </a:custGeom>
          <a:solidFill>
            <a:srgbClr val="F07D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37CA-D131-4EF6-9B14-D9F7E276C7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5A1B-FC52-483B-B683-58CCB79784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37CA-D131-4EF6-9B14-D9F7E276C7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5A1B-FC52-483B-B683-58CCB79784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37CA-D131-4EF6-9B14-D9F7E276C7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5A1B-FC52-483B-B683-58CCB7978464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8896728" y="6430009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37CA-D131-4EF6-9B14-D9F7E276C7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5A1B-FC52-483B-B683-58CCB79784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137CA-D131-4EF6-9B14-D9F7E276C7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755A1B-FC52-483B-B683-58CCB797846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137CA-D131-4EF6-9B14-D9F7E276C7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755A1B-FC52-483B-B683-58CCB797846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.m4a"/><Relationship Id="rId3" Type="http://schemas.openxmlformats.org/officeDocument/2006/relationships/audio" Target="../media/media1.m4a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07/relationships/media" Target="../media/media10.m4a"/><Relationship Id="rId3" Type="http://schemas.openxmlformats.org/officeDocument/2006/relationships/audio" Target="../media/media10.m4a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11.m4a"/><Relationship Id="rId2" Type="http://schemas.openxmlformats.org/officeDocument/2006/relationships/audio" Target="../media/media11.m4a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07/relationships/media" Target="../media/media12.m4a"/><Relationship Id="rId3" Type="http://schemas.openxmlformats.org/officeDocument/2006/relationships/audio" Target="../media/media12.m4a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microsoft.com/office/2007/relationships/media" Target="../media/media13.m4a"/><Relationship Id="rId1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microsoft.com/office/2007/relationships/media" Target="../media/media14.m4a"/><Relationship Id="rId2" Type="http://schemas.openxmlformats.org/officeDocument/2006/relationships/audio" Target="../media/media14.m4a"/><Relationship Id="rId1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15.m4a"/><Relationship Id="rId2" Type="http://schemas.openxmlformats.org/officeDocument/2006/relationships/audio" Target="../media/media15.m4a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microsoft.com/office/2007/relationships/media" Target="file:///C:\Users\ljmljm22\&#24405;&#38899;\&#24405;&#38899;%20(45).m4a" TargetMode="External"/><Relationship Id="rId2" Type="http://schemas.openxmlformats.org/officeDocument/2006/relationships/audio" Target="file:///C:\Users\ljmljm22\&#24405;&#38899;\&#24405;&#38899;%20(45).m4a" TargetMode="External"/><Relationship Id="rId1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microsoft.com/office/2007/relationships/media" Target="../media/media17.m4a"/><Relationship Id="rId2" Type="http://schemas.openxmlformats.org/officeDocument/2006/relationships/audio" Target="../media/media17.m4a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18.m4a"/><Relationship Id="rId2" Type="http://schemas.openxmlformats.org/officeDocument/2006/relationships/audio" Target="../media/media18.m4a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microsoft.com/office/2007/relationships/media" Target="../media/media2.m4a"/><Relationship Id="rId2" Type="http://schemas.openxmlformats.org/officeDocument/2006/relationships/audio" Target="../media/media2.m4a"/><Relationship Id="rId1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microsoft.com/office/2007/relationships/media" Target="../media/media19.m4a"/><Relationship Id="rId3" Type="http://schemas.openxmlformats.org/officeDocument/2006/relationships/audio" Target="NULL" TargetMode="External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microsoft.com/office/2007/relationships/media" Target="../media/media7.m4a"/><Relationship Id="rId3" Type="http://schemas.openxmlformats.org/officeDocument/2006/relationships/audio" Target="../media/media7.m4a"/><Relationship Id="rId2" Type="http://schemas.openxmlformats.org/officeDocument/2006/relationships/image" Target="../media/image8.jpeg"/><Relationship Id="rId1" Type="http://schemas.openxmlformats.org/officeDocument/2006/relationships/chart" Target="../charts/chart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png"/><Relationship Id="rId3" Type="http://schemas.microsoft.com/office/2007/relationships/media" Target="../media/media8.m4a"/><Relationship Id="rId2" Type="http://schemas.openxmlformats.org/officeDocument/2006/relationships/audio" Target="../media/media8.m4a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microsoft.com/office/2007/relationships/media" Target="../media/media9.m4a"/><Relationship Id="rId4" Type="http://schemas.openxmlformats.org/officeDocument/2006/relationships/audio" Target="../media/media9.m4a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53035" y="-86995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742950" y="0"/>
            <a:ext cx="5495925" cy="6858000"/>
          </a:xfrm>
          <a:prstGeom prst="parallelogram">
            <a:avLst>
              <a:gd name="adj" fmla="val 46175"/>
            </a:avLst>
          </a:prstGeom>
          <a:gradFill>
            <a:gsLst>
              <a:gs pos="40000">
                <a:srgbClr val="F07D2D"/>
              </a:gs>
              <a:gs pos="100000">
                <a:srgbClr val="F07D2D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464306" y="1011555"/>
            <a:ext cx="578746" cy="623008"/>
            <a:chOff x="1489706" y="1011555"/>
            <a:chExt cx="578746" cy="623008"/>
          </a:xfrm>
        </p:grpSpPr>
        <p:grpSp>
          <p:nvGrpSpPr>
            <p:cNvPr id="9" name="组合 8"/>
            <p:cNvGrpSpPr/>
            <p:nvPr/>
          </p:nvGrpSpPr>
          <p:grpSpPr>
            <a:xfrm>
              <a:off x="1489706" y="1011555"/>
              <a:ext cx="323216" cy="493395"/>
              <a:chOff x="975360" y="982980"/>
              <a:chExt cx="404863" cy="52993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975360" y="982980"/>
                <a:ext cx="160020" cy="529936"/>
              </a:xfrm>
              <a:prstGeom prst="rect">
                <a:avLst/>
              </a:prstGeom>
              <a:solidFill>
                <a:srgbClr val="F07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220203" y="1124296"/>
                <a:ext cx="160020" cy="388620"/>
              </a:xfrm>
              <a:prstGeom prst="rect">
                <a:avLst/>
              </a:prstGeom>
              <a:solidFill>
                <a:srgbClr val="F07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758572" y="1081478"/>
              <a:ext cx="309880" cy="553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36675" y="866140"/>
            <a:ext cx="3896359" cy="2190115"/>
            <a:chOff x="1362070" y="864394"/>
            <a:chExt cx="2620132" cy="2190172"/>
          </a:xfrm>
        </p:grpSpPr>
        <p:sp>
          <p:nvSpPr>
            <p:cNvPr id="11" name="文本框 10"/>
            <p:cNvSpPr txBox="1"/>
            <p:nvPr/>
          </p:nvSpPr>
          <p:spPr>
            <a:xfrm>
              <a:off x="2605522" y="864394"/>
              <a:ext cx="1376680" cy="76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spc="300" dirty="0">
                  <a:solidFill>
                    <a:schemeClr val="bg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cs typeface="+mn-ea"/>
                  <a:sym typeface="+mn-lt"/>
                </a:rPr>
                <a:t>识虫</a:t>
              </a:r>
              <a:endParaRPr lang="zh-CN" altLang="en-US" sz="4400" b="1" spc="3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62070" y="2286216"/>
              <a:ext cx="30988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b="1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302504" y="2890804"/>
            <a:ext cx="58674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bg1">
                    <a:alpha val="70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  <a:cs typeface="+mn-ea"/>
                <a:sym typeface="+mn-lt"/>
              </a:rPr>
              <a:t>为人民服务</a:t>
            </a:r>
            <a:endParaRPr lang="zh-CN" altLang="en-US" sz="3200" dirty="0">
              <a:solidFill>
                <a:schemeClr val="bg1">
                  <a:alpha val="70000"/>
                </a:schemeClr>
              </a:solidFill>
              <a:effectLst>
                <a:reflection blurRad="6350" stA="55000" endA="50" endPos="85000" dir="5400000" sy="-100000" algn="bl" rotWithShape="0"/>
              </a:effectLst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91945" y="5350510"/>
            <a:ext cx="204978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rPr>
              <a:t>制作人</a:t>
            </a:r>
            <a:r>
              <a:rPr lang="zh-CN" altLang="en-US" sz="1400" dirty="0" smtClean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rPr>
              <a:t>：卢靖民</a:t>
            </a:r>
            <a:endParaRPr lang="en-US" altLang="zh-CN" sz="1400" dirty="0">
              <a:solidFill>
                <a:schemeClr val="bg1">
                  <a:alpha val="70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1400" dirty="0">
              <a:solidFill>
                <a:schemeClr val="bg1">
                  <a:alpha val="7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382375" y="5038726"/>
            <a:ext cx="381000" cy="381000"/>
            <a:chOff x="11287125" y="4991101"/>
            <a:chExt cx="381000" cy="381000"/>
          </a:xfrm>
        </p:grpSpPr>
        <p:sp>
          <p:nvSpPr>
            <p:cNvPr id="17" name="椭圆 16"/>
            <p:cNvSpPr/>
            <p:nvPr/>
          </p:nvSpPr>
          <p:spPr>
            <a:xfrm>
              <a:off x="11287125" y="4991101"/>
              <a:ext cx="381000" cy="381000"/>
            </a:xfrm>
            <a:prstGeom prst="ellipse">
              <a:avLst/>
            </a:prstGeom>
            <a:solidFill>
              <a:srgbClr val="F07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chain-links_68872"/>
            <p:cNvSpPr>
              <a:spLocks noChangeAspect="1"/>
            </p:cNvSpPr>
            <p:nvPr/>
          </p:nvSpPr>
          <p:spPr bwMode="auto">
            <a:xfrm>
              <a:off x="11392284" y="5060338"/>
              <a:ext cx="170683" cy="242527"/>
            </a:xfrm>
            <a:custGeom>
              <a:avLst/>
              <a:gdLst>
                <a:gd name="connsiteX0" fmla="*/ 148905 w 426314"/>
                <a:gd name="connsiteY0" fmla="*/ 296101 h 605756"/>
                <a:gd name="connsiteX1" fmla="*/ 157077 w 426314"/>
                <a:gd name="connsiteY1" fmla="*/ 305336 h 605756"/>
                <a:gd name="connsiteX2" fmla="*/ 137830 w 426314"/>
                <a:gd name="connsiteY2" fmla="*/ 344102 h 605756"/>
                <a:gd name="connsiteX3" fmla="*/ 118690 w 426314"/>
                <a:gd name="connsiteY3" fmla="*/ 359028 h 605756"/>
                <a:gd name="connsiteX4" fmla="*/ 100626 w 426314"/>
                <a:gd name="connsiteY4" fmla="*/ 376102 h 605756"/>
                <a:gd name="connsiteX5" fmla="*/ 57293 w 426314"/>
                <a:gd name="connsiteY5" fmla="*/ 463298 h 605756"/>
                <a:gd name="connsiteX6" fmla="*/ 92669 w 426314"/>
                <a:gd name="connsiteY6" fmla="*/ 544910 h 605756"/>
                <a:gd name="connsiteX7" fmla="*/ 93744 w 426314"/>
                <a:gd name="connsiteY7" fmla="*/ 545340 h 605756"/>
                <a:gd name="connsiteX8" fmla="*/ 94712 w 426314"/>
                <a:gd name="connsiteY8" fmla="*/ 545877 h 605756"/>
                <a:gd name="connsiteX9" fmla="*/ 181055 w 426314"/>
                <a:gd name="connsiteY9" fmla="*/ 524078 h 605756"/>
                <a:gd name="connsiteX10" fmla="*/ 223743 w 426314"/>
                <a:gd name="connsiteY10" fmla="*/ 436559 h 605756"/>
                <a:gd name="connsiteX11" fmla="*/ 226324 w 426314"/>
                <a:gd name="connsiteY11" fmla="*/ 411861 h 605756"/>
                <a:gd name="connsiteX12" fmla="*/ 226431 w 426314"/>
                <a:gd name="connsiteY12" fmla="*/ 387700 h 605756"/>
                <a:gd name="connsiteX13" fmla="*/ 245463 w 426314"/>
                <a:gd name="connsiteY13" fmla="*/ 348719 h 605756"/>
                <a:gd name="connsiteX14" fmla="*/ 257721 w 426314"/>
                <a:gd name="connsiteY14" fmla="*/ 349578 h 605756"/>
                <a:gd name="connsiteX15" fmla="*/ 271592 w 426314"/>
                <a:gd name="connsiteY15" fmla="*/ 459862 h 605756"/>
                <a:gd name="connsiteX16" fmla="*/ 228905 w 426314"/>
                <a:gd name="connsiteY16" fmla="*/ 547380 h 605756"/>
                <a:gd name="connsiteX17" fmla="*/ 71379 w 426314"/>
                <a:gd name="connsiteY17" fmla="*/ 593663 h 605756"/>
                <a:gd name="connsiteX18" fmla="*/ 70196 w 426314"/>
                <a:gd name="connsiteY18" fmla="*/ 593126 h 605756"/>
                <a:gd name="connsiteX19" fmla="*/ 69014 w 426314"/>
                <a:gd name="connsiteY19" fmla="*/ 592481 h 605756"/>
                <a:gd name="connsiteX20" fmla="*/ 9552 w 426314"/>
                <a:gd name="connsiteY20" fmla="*/ 439674 h 605756"/>
                <a:gd name="connsiteX21" fmla="*/ 52992 w 426314"/>
                <a:gd name="connsiteY21" fmla="*/ 352478 h 605756"/>
                <a:gd name="connsiteX22" fmla="*/ 148905 w 426314"/>
                <a:gd name="connsiteY22" fmla="*/ 296101 h 605756"/>
                <a:gd name="connsiteX23" fmla="*/ 267867 w 426314"/>
                <a:gd name="connsiteY23" fmla="*/ 165141 h 605756"/>
                <a:gd name="connsiteX24" fmla="*/ 287980 w 426314"/>
                <a:gd name="connsiteY24" fmla="*/ 174806 h 605756"/>
                <a:gd name="connsiteX25" fmla="*/ 294218 w 426314"/>
                <a:gd name="connsiteY25" fmla="*/ 192956 h 605756"/>
                <a:gd name="connsiteX26" fmla="*/ 176550 w 426314"/>
                <a:gd name="connsiteY26" fmla="*/ 434374 h 605756"/>
                <a:gd name="connsiteX27" fmla="*/ 158372 w 426314"/>
                <a:gd name="connsiteY27" fmla="*/ 440603 h 605756"/>
                <a:gd name="connsiteX28" fmla="*/ 138367 w 426314"/>
                <a:gd name="connsiteY28" fmla="*/ 430830 h 605756"/>
                <a:gd name="connsiteX29" fmla="*/ 132128 w 426314"/>
                <a:gd name="connsiteY29" fmla="*/ 412788 h 605756"/>
                <a:gd name="connsiteX30" fmla="*/ 249797 w 426314"/>
                <a:gd name="connsiteY30" fmla="*/ 171370 h 605756"/>
                <a:gd name="connsiteX31" fmla="*/ 267867 w 426314"/>
                <a:gd name="connsiteY31" fmla="*/ 165141 h 605756"/>
                <a:gd name="connsiteX32" fmla="*/ 309732 w 426314"/>
                <a:gd name="connsiteY32" fmla="*/ 280 h 605756"/>
                <a:gd name="connsiteX33" fmla="*/ 354874 w 426314"/>
                <a:gd name="connsiteY33" fmla="*/ 12045 h 605756"/>
                <a:gd name="connsiteX34" fmla="*/ 356057 w 426314"/>
                <a:gd name="connsiteY34" fmla="*/ 12689 h 605756"/>
                <a:gd name="connsiteX35" fmla="*/ 357240 w 426314"/>
                <a:gd name="connsiteY35" fmla="*/ 13226 h 605756"/>
                <a:gd name="connsiteX36" fmla="*/ 416716 w 426314"/>
                <a:gd name="connsiteY36" fmla="*/ 166141 h 605756"/>
                <a:gd name="connsiteX37" fmla="*/ 373373 w 426314"/>
                <a:gd name="connsiteY37" fmla="*/ 253230 h 605756"/>
                <a:gd name="connsiteX38" fmla="*/ 277330 w 426314"/>
                <a:gd name="connsiteY38" fmla="*/ 309607 h 605756"/>
                <a:gd name="connsiteX39" fmla="*/ 269157 w 426314"/>
                <a:gd name="connsiteY39" fmla="*/ 300479 h 605756"/>
                <a:gd name="connsiteX40" fmla="*/ 288516 w 426314"/>
                <a:gd name="connsiteY40" fmla="*/ 261606 h 605756"/>
                <a:gd name="connsiteX41" fmla="*/ 307660 w 426314"/>
                <a:gd name="connsiteY41" fmla="*/ 246787 h 605756"/>
                <a:gd name="connsiteX42" fmla="*/ 325728 w 426314"/>
                <a:gd name="connsiteY42" fmla="*/ 229606 h 605756"/>
                <a:gd name="connsiteX43" fmla="*/ 369071 w 426314"/>
                <a:gd name="connsiteY43" fmla="*/ 142410 h 605756"/>
                <a:gd name="connsiteX44" fmla="*/ 333579 w 426314"/>
                <a:gd name="connsiteY44" fmla="*/ 60905 h 605756"/>
                <a:gd name="connsiteX45" fmla="*/ 332611 w 426314"/>
                <a:gd name="connsiteY45" fmla="*/ 60368 h 605756"/>
                <a:gd name="connsiteX46" fmla="*/ 331536 w 426314"/>
                <a:gd name="connsiteY46" fmla="*/ 59938 h 605756"/>
                <a:gd name="connsiteX47" fmla="*/ 245173 w 426314"/>
                <a:gd name="connsiteY47" fmla="*/ 81630 h 605756"/>
                <a:gd name="connsiteX48" fmla="*/ 202583 w 426314"/>
                <a:gd name="connsiteY48" fmla="*/ 169148 h 605756"/>
                <a:gd name="connsiteX49" fmla="*/ 200002 w 426314"/>
                <a:gd name="connsiteY49" fmla="*/ 193954 h 605756"/>
                <a:gd name="connsiteX50" fmla="*/ 199894 w 426314"/>
                <a:gd name="connsiteY50" fmla="*/ 218115 h 605756"/>
                <a:gd name="connsiteX51" fmla="*/ 180858 w 426314"/>
                <a:gd name="connsiteY51" fmla="*/ 257096 h 605756"/>
                <a:gd name="connsiteX52" fmla="*/ 168597 w 426314"/>
                <a:gd name="connsiteY52" fmla="*/ 256237 h 605756"/>
                <a:gd name="connsiteX53" fmla="*/ 154615 w 426314"/>
                <a:gd name="connsiteY53" fmla="*/ 145953 h 605756"/>
                <a:gd name="connsiteX54" fmla="*/ 197313 w 426314"/>
                <a:gd name="connsiteY54" fmla="*/ 58328 h 605756"/>
                <a:gd name="connsiteX55" fmla="*/ 309732 w 426314"/>
                <a:gd name="connsiteY55" fmla="*/ 280 h 60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6314" h="605756">
                  <a:moveTo>
                    <a:pt x="148905" y="296101"/>
                  </a:moveTo>
                  <a:cubicBezTo>
                    <a:pt x="153314" y="295886"/>
                    <a:pt x="159873" y="299645"/>
                    <a:pt x="157077" y="305336"/>
                  </a:cubicBezTo>
                  <a:cubicBezTo>
                    <a:pt x="151378" y="316933"/>
                    <a:pt x="141809" y="335940"/>
                    <a:pt x="137830" y="344102"/>
                  </a:cubicBezTo>
                  <a:cubicBezTo>
                    <a:pt x="134174" y="351404"/>
                    <a:pt x="123207" y="356558"/>
                    <a:pt x="118690" y="359028"/>
                  </a:cubicBezTo>
                  <a:cubicBezTo>
                    <a:pt x="110841" y="363109"/>
                    <a:pt x="104282" y="368800"/>
                    <a:pt x="100626" y="376102"/>
                  </a:cubicBezTo>
                  <a:lnTo>
                    <a:pt x="57293" y="463298"/>
                  </a:lnTo>
                  <a:cubicBezTo>
                    <a:pt x="43100" y="491755"/>
                    <a:pt x="65035" y="531165"/>
                    <a:pt x="92669" y="544910"/>
                  </a:cubicBezTo>
                  <a:cubicBezTo>
                    <a:pt x="92992" y="545017"/>
                    <a:pt x="93422" y="545232"/>
                    <a:pt x="93744" y="545340"/>
                  </a:cubicBezTo>
                  <a:cubicBezTo>
                    <a:pt x="94067" y="545554"/>
                    <a:pt x="94390" y="545769"/>
                    <a:pt x="94712" y="545877"/>
                  </a:cubicBezTo>
                  <a:cubicBezTo>
                    <a:pt x="122454" y="559407"/>
                    <a:pt x="167185" y="552642"/>
                    <a:pt x="181055" y="524078"/>
                  </a:cubicBezTo>
                  <a:lnTo>
                    <a:pt x="223743" y="436559"/>
                  </a:lnTo>
                  <a:cubicBezTo>
                    <a:pt x="227292" y="429150"/>
                    <a:pt x="227829" y="420559"/>
                    <a:pt x="226324" y="411861"/>
                  </a:cubicBezTo>
                  <a:cubicBezTo>
                    <a:pt x="225464" y="406814"/>
                    <a:pt x="222776" y="395002"/>
                    <a:pt x="226431" y="387700"/>
                  </a:cubicBezTo>
                  <a:cubicBezTo>
                    <a:pt x="230410" y="379538"/>
                    <a:pt x="239765" y="360317"/>
                    <a:pt x="245463" y="348719"/>
                  </a:cubicBezTo>
                  <a:cubicBezTo>
                    <a:pt x="248152" y="343028"/>
                    <a:pt x="255248" y="345927"/>
                    <a:pt x="257721" y="349578"/>
                  </a:cubicBezTo>
                  <a:cubicBezTo>
                    <a:pt x="278797" y="381257"/>
                    <a:pt x="289119" y="423995"/>
                    <a:pt x="271592" y="459862"/>
                  </a:cubicBezTo>
                  <a:lnTo>
                    <a:pt x="228905" y="547380"/>
                  </a:lnTo>
                  <a:cubicBezTo>
                    <a:pt x="203636" y="599354"/>
                    <a:pt x="128583" y="621475"/>
                    <a:pt x="71379" y="593663"/>
                  </a:cubicBezTo>
                  <a:cubicBezTo>
                    <a:pt x="71057" y="593448"/>
                    <a:pt x="70626" y="593233"/>
                    <a:pt x="70196" y="593126"/>
                  </a:cubicBezTo>
                  <a:cubicBezTo>
                    <a:pt x="69874" y="592911"/>
                    <a:pt x="69444" y="592696"/>
                    <a:pt x="69014" y="592481"/>
                  </a:cubicBezTo>
                  <a:cubicBezTo>
                    <a:pt x="12132" y="564239"/>
                    <a:pt x="-16147" y="491433"/>
                    <a:pt x="9552" y="439674"/>
                  </a:cubicBezTo>
                  <a:lnTo>
                    <a:pt x="52992" y="352478"/>
                  </a:lnTo>
                  <a:cubicBezTo>
                    <a:pt x="70734" y="316719"/>
                    <a:pt x="110949" y="298785"/>
                    <a:pt x="148905" y="296101"/>
                  </a:cubicBezTo>
                  <a:close/>
                  <a:moveTo>
                    <a:pt x="267867" y="165141"/>
                  </a:moveTo>
                  <a:lnTo>
                    <a:pt x="287980" y="174806"/>
                  </a:lnTo>
                  <a:cubicBezTo>
                    <a:pt x="294648" y="178136"/>
                    <a:pt x="297445" y="186190"/>
                    <a:pt x="294218" y="192956"/>
                  </a:cubicBezTo>
                  <a:lnTo>
                    <a:pt x="176550" y="434374"/>
                  </a:lnTo>
                  <a:cubicBezTo>
                    <a:pt x="173323" y="441032"/>
                    <a:pt x="165149" y="443932"/>
                    <a:pt x="158372" y="440603"/>
                  </a:cubicBezTo>
                  <a:lnTo>
                    <a:pt x="138367" y="430830"/>
                  </a:lnTo>
                  <a:cubicBezTo>
                    <a:pt x="131591" y="427608"/>
                    <a:pt x="128794" y="419447"/>
                    <a:pt x="132128" y="412788"/>
                  </a:cubicBezTo>
                  <a:lnTo>
                    <a:pt x="249797" y="171370"/>
                  </a:lnTo>
                  <a:cubicBezTo>
                    <a:pt x="253024" y="164604"/>
                    <a:pt x="261198" y="161812"/>
                    <a:pt x="267867" y="165141"/>
                  </a:cubicBezTo>
                  <a:close/>
                  <a:moveTo>
                    <a:pt x="309732" y="280"/>
                  </a:moveTo>
                  <a:cubicBezTo>
                    <a:pt x="325197" y="1300"/>
                    <a:pt x="340597" y="5119"/>
                    <a:pt x="354874" y="12045"/>
                  </a:cubicBezTo>
                  <a:cubicBezTo>
                    <a:pt x="355305" y="12260"/>
                    <a:pt x="355627" y="12475"/>
                    <a:pt x="356057" y="12689"/>
                  </a:cubicBezTo>
                  <a:cubicBezTo>
                    <a:pt x="356488" y="12904"/>
                    <a:pt x="356918" y="13119"/>
                    <a:pt x="357240" y="13226"/>
                  </a:cubicBezTo>
                  <a:cubicBezTo>
                    <a:pt x="414135" y="41468"/>
                    <a:pt x="442528" y="114382"/>
                    <a:pt x="416716" y="166141"/>
                  </a:cubicBezTo>
                  <a:lnTo>
                    <a:pt x="373373" y="253230"/>
                  </a:lnTo>
                  <a:cubicBezTo>
                    <a:pt x="355520" y="288989"/>
                    <a:pt x="315403" y="307030"/>
                    <a:pt x="277330" y="309607"/>
                  </a:cubicBezTo>
                  <a:cubicBezTo>
                    <a:pt x="273028" y="309929"/>
                    <a:pt x="266360" y="306063"/>
                    <a:pt x="269157" y="300479"/>
                  </a:cubicBezTo>
                  <a:cubicBezTo>
                    <a:pt x="274964" y="288882"/>
                    <a:pt x="284536" y="269767"/>
                    <a:pt x="288516" y="261606"/>
                  </a:cubicBezTo>
                  <a:cubicBezTo>
                    <a:pt x="292065" y="254304"/>
                    <a:pt x="303143" y="249149"/>
                    <a:pt x="307660" y="246787"/>
                  </a:cubicBezTo>
                  <a:cubicBezTo>
                    <a:pt x="315511" y="242599"/>
                    <a:pt x="321964" y="237015"/>
                    <a:pt x="325728" y="229606"/>
                  </a:cubicBezTo>
                  <a:lnTo>
                    <a:pt x="369071" y="142410"/>
                  </a:lnTo>
                  <a:cubicBezTo>
                    <a:pt x="383268" y="114060"/>
                    <a:pt x="361220" y="74543"/>
                    <a:pt x="333579" y="60905"/>
                  </a:cubicBezTo>
                  <a:cubicBezTo>
                    <a:pt x="333257" y="60690"/>
                    <a:pt x="332934" y="60583"/>
                    <a:pt x="332611" y="60368"/>
                  </a:cubicBezTo>
                  <a:cubicBezTo>
                    <a:pt x="332289" y="60261"/>
                    <a:pt x="331966" y="60046"/>
                    <a:pt x="331536" y="59938"/>
                  </a:cubicBezTo>
                  <a:cubicBezTo>
                    <a:pt x="303788" y="46408"/>
                    <a:pt x="259154" y="53066"/>
                    <a:pt x="245173" y="81630"/>
                  </a:cubicBezTo>
                  <a:lnTo>
                    <a:pt x="202583" y="169148"/>
                  </a:lnTo>
                  <a:cubicBezTo>
                    <a:pt x="198926" y="176558"/>
                    <a:pt x="198496" y="185148"/>
                    <a:pt x="200002" y="193954"/>
                  </a:cubicBezTo>
                  <a:cubicBezTo>
                    <a:pt x="200862" y="199001"/>
                    <a:pt x="203443" y="210813"/>
                    <a:pt x="199894" y="218115"/>
                  </a:cubicBezTo>
                  <a:cubicBezTo>
                    <a:pt x="195807" y="226277"/>
                    <a:pt x="186558" y="245498"/>
                    <a:pt x="180858" y="257096"/>
                  </a:cubicBezTo>
                  <a:cubicBezTo>
                    <a:pt x="178061" y="262680"/>
                    <a:pt x="170963" y="259780"/>
                    <a:pt x="168597" y="256237"/>
                  </a:cubicBezTo>
                  <a:cubicBezTo>
                    <a:pt x="147409" y="224558"/>
                    <a:pt x="137192" y="181820"/>
                    <a:pt x="154615" y="145953"/>
                  </a:cubicBezTo>
                  <a:lnTo>
                    <a:pt x="197313" y="58328"/>
                  </a:lnTo>
                  <a:cubicBezTo>
                    <a:pt x="216350" y="19347"/>
                    <a:pt x="263336" y="-2781"/>
                    <a:pt x="309732" y="2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794500" y="5059949"/>
            <a:ext cx="45878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rPr>
              <a:t>https://github.com/lujingmin/API_MALL_AL_Final</a:t>
            </a:r>
            <a:endParaRPr lang="zh-CN" altLang="en-US" sz="1600" dirty="0">
              <a:solidFill>
                <a:schemeClr val="bg1">
                  <a:alpha val="7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382375" y="5553075"/>
            <a:ext cx="381000" cy="381000"/>
            <a:chOff x="11287125" y="5505450"/>
            <a:chExt cx="381000" cy="381000"/>
          </a:xfrm>
        </p:grpSpPr>
        <p:sp>
          <p:nvSpPr>
            <p:cNvPr id="18" name="椭圆 17"/>
            <p:cNvSpPr/>
            <p:nvPr/>
          </p:nvSpPr>
          <p:spPr>
            <a:xfrm>
              <a:off x="11287125" y="5505450"/>
              <a:ext cx="381000" cy="381000"/>
            </a:xfrm>
            <a:prstGeom prst="ellipse">
              <a:avLst/>
            </a:prstGeom>
            <a:solidFill>
              <a:srgbClr val="F07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telephone-call_74451"/>
            <p:cNvSpPr>
              <a:spLocks noChangeAspect="1"/>
            </p:cNvSpPr>
            <p:nvPr/>
          </p:nvSpPr>
          <p:spPr bwMode="auto">
            <a:xfrm>
              <a:off x="11372043" y="5575768"/>
              <a:ext cx="211165" cy="240364"/>
            </a:xfrm>
            <a:custGeom>
              <a:avLst/>
              <a:gdLst>
                <a:gd name="T0" fmla="*/ 3295 w 3369"/>
                <a:gd name="T1" fmla="*/ 3138 h 3840"/>
                <a:gd name="T2" fmla="*/ 2771 w 3369"/>
                <a:gd name="T3" fmla="*/ 2472 h 3840"/>
                <a:gd name="T4" fmla="*/ 2469 w 3369"/>
                <a:gd name="T5" fmla="*/ 2437 h 3840"/>
                <a:gd name="T6" fmla="*/ 2267 w 3369"/>
                <a:gd name="T7" fmla="*/ 2596 h 3840"/>
                <a:gd name="T8" fmla="*/ 1368 w 3369"/>
                <a:gd name="T9" fmla="*/ 2197 h 3840"/>
                <a:gd name="T10" fmla="*/ 1184 w 3369"/>
                <a:gd name="T11" fmla="*/ 1236 h 3840"/>
                <a:gd name="T12" fmla="*/ 1386 w 3369"/>
                <a:gd name="T13" fmla="*/ 1076 h 3840"/>
                <a:gd name="T14" fmla="*/ 1422 w 3369"/>
                <a:gd name="T15" fmla="*/ 775 h 3840"/>
                <a:gd name="T16" fmla="*/ 897 w 3369"/>
                <a:gd name="T17" fmla="*/ 109 h 3840"/>
                <a:gd name="T18" fmla="*/ 595 w 3369"/>
                <a:gd name="T19" fmla="*/ 73 h 3840"/>
                <a:gd name="T20" fmla="*/ 388 w 3369"/>
                <a:gd name="T21" fmla="*/ 237 h 3840"/>
                <a:gd name="T22" fmla="*/ 97 w 3369"/>
                <a:gd name="T23" fmla="*/ 1370 h 3840"/>
                <a:gd name="T24" fmla="*/ 744 w 3369"/>
                <a:gd name="T25" fmla="*/ 2689 h 3840"/>
                <a:gd name="T26" fmla="*/ 1877 w 3369"/>
                <a:gd name="T27" fmla="*/ 3626 h 3840"/>
                <a:gd name="T28" fmla="*/ 3056 w 3369"/>
                <a:gd name="T29" fmla="*/ 3600 h 3840"/>
                <a:gd name="T30" fmla="*/ 3057 w 3369"/>
                <a:gd name="T31" fmla="*/ 3599 h 3840"/>
                <a:gd name="T32" fmla="*/ 3260 w 3369"/>
                <a:gd name="T33" fmla="*/ 3440 h 3840"/>
                <a:gd name="T34" fmla="*/ 3295 w 3369"/>
                <a:gd name="T35" fmla="*/ 3138 h 3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9" h="3840">
                  <a:moveTo>
                    <a:pt x="3295" y="3138"/>
                  </a:moveTo>
                  <a:lnTo>
                    <a:pt x="2771" y="2472"/>
                  </a:lnTo>
                  <a:cubicBezTo>
                    <a:pt x="2697" y="2379"/>
                    <a:pt x="2562" y="2363"/>
                    <a:pt x="2469" y="2437"/>
                  </a:cubicBezTo>
                  <a:lnTo>
                    <a:pt x="2267" y="2596"/>
                  </a:lnTo>
                  <a:cubicBezTo>
                    <a:pt x="2173" y="2669"/>
                    <a:pt x="1774" y="2712"/>
                    <a:pt x="1368" y="2197"/>
                  </a:cubicBezTo>
                  <a:cubicBezTo>
                    <a:pt x="963" y="1683"/>
                    <a:pt x="1091" y="1309"/>
                    <a:pt x="1184" y="1236"/>
                  </a:cubicBezTo>
                  <a:lnTo>
                    <a:pt x="1386" y="1076"/>
                  </a:lnTo>
                  <a:cubicBezTo>
                    <a:pt x="1479" y="1003"/>
                    <a:pt x="1495" y="868"/>
                    <a:pt x="1422" y="775"/>
                  </a:cubicBezTo>
                  <a:lnTo>
                    <a:pt x="897" y="109"/>
                  </a:lnTo>
                  <a:cubicBezTo>
                    <a:pt x="824" y="16"/>
                    <a:pt x="689" y="0"/>
                    <a:pt x="595" y="73"/>
                  </a:cubicBezTo>
                  <a:cubicBezTo>
                    <a:pt x="595" y="73"/>
                    <a:pt x="389" y="236"/>
                    <a:pt x="388" y="237"/>
                  </a:cubicBezTo>
                  <a:cubicBezTo>
                    <a:pt x="103" y="472"/>
                    <a:pt x="0" y="873"/>
                    <a:pt x="97" y="1370"/>
                  </a:cubicBezTo>
                  <a:cubicBezTo>
                    <a:pt x="182" y="1798"/>
                    <a:pt x="412" y="2267"/>
                    <a:pt x="744" y="2689"/>
                  </a:cubicBezTo>
                  <a:cubicBezTo>
                    <a:pt x="1077" y="3111"/>
                    <a:pt x="1479" y="3444"/>
                    <a:pt x="1877" y="3626"/>
                  </a:cubicBezTo>
                  <a:cubicBezTo>
                    <a:pt x="2342" y="3840"/>
                    <a:pt x="2761" y="3831"/>
                    <a:pt x="3056" y="3600"/>
                  </a:cubicBezTo>
                  <a:cubicBezTo>
                    <a:pt x="3056" y="3600"/>
                    <a:pt x="3057" y="3599"/>
                    <a:pt x="3057" y="3599"/>
                  </a:cubicBezTo>
                  <a:lnTo>
                    <a:pt x="3260" y="3440"/>
                  </a:lnTo>
                  <a:cubicBezTo>
                    <a:pt x="3353" y="3366"/>
                    <a:pt x="3369" y="3231"/>
                    <a:pt x="3295" y="31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182225" y="5574298"/>
            <a:ext cx="12001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rPr>
              <a:t>171013061</a:t>
            </a:r>
            <a:endParaRPr lang="en-US" sz="1600" dirty="0">
              <a:solidFill>
                <a:schemeClr val="bg1">
                  <a:alpha val="7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034415"/>
            <a:ext cx="617855" cy="448310"/>
          </a:xfrm>
          <a:prstGeom prst="rect">
            <a:avLst/>
          </a:prstGeom>
        </p:spPr>
      </p:pic>
      <p:pic>
        <p:nvPicPr>
          <p:cNvPr id="3" name="录音 (29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473055" y="415290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99000">
                <p:cTn id="46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 bldLvl="0" animBg="1"/>
      <p:bldP spid="6" grpId="0" bldLvl="0" animBg="1"/>
      <p:bldP spid="13" grpId="0"/>
      <p:bldP spid="14" grpId="0"/>
      <p:bldP spid="26" grpId="0"/>
      <p:bldP spid="3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159068"/>
            <a:ext cx="2280285" cy="460375"/>
          </a:xfrm>
        </p:spPr>
        <p:txBody>
          <a:bodyPr wrap="square"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产品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原型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Shape 52164"/>
          <p:cNvSpPr/>
          <p:nvPr/>
        </p:nvSpPr>
        <p:spPr>
          <a:xfrm flipH="1">
            <a:off x="3568065" y="1562735"/>
            <a:ext cx="1609090" cy="2205990"/>
          </a:xfrm>
          <a:prstGeom prst="ellipse">
            <a:avLst/>
          </a:prstGeom>
          <a:solidFill>
            <a:schemeClr val="accent2">
              <a:alpha val="78000"/>
            </a:scheme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 anchorCtr="0">
            <a:no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cs typeface="+mn-ea"/>
                <a:sym typeface="+mn-lt"/>
              </a:rPr>
              <a:t>作物识别后跳转害虫识别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58860" y="1562735"/>
            <a:ext cx="348234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effectLst/>
                <a:cs typeface="+mn-ea"/>
                <a:sym typeface="+mn-lt"/>
              </a:rPr>
              <a:t>在图片跳转搜索后先通过作物品类识别，用户分辨无误后点击确认跳转害虫识别，同时两页面都可以点击百科内容进行查看或跳转百科页。</a:t>
            </a:r>
            <a:endParaRPr lang="zh-CN" altLang="en-US" sz="2800" dirty="0">
              <a:solidFill>
                <a:schemeClr val="accent1">
                  <a:lumMod val="75000"/>
                </a:schemeClr>
              </a:solidFill>
              <a:effectLst/>
              <a:cs typeface="+mn-ea"/>
              <a:sym typeface="+mn-lt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640" y="676275"/>
            <a:ext cx="3009900" cy="55054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3680" y="619125"/>
            <a:ext cx="3009900" cy="5505450"/>
          </a:xfrm>
          <a:prstGeom prst="rect">
            <a:avLst/>
          </a:prstGeom>
        </p:spPr>
      </p:pic>
      <p:pic>
        <p:nvPicPr>
          <p:cNvPr id="5" name="录音 (38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0150" y="28194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208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ldLvl="0" animBg="1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083300" y="1750695"/>
            <a:ext cx="3546475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设置百科搜索，用户可直接搜索作物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/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害虫名称查看信息库内容。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同时每日推荐一篇农业防治文章帮助用户更好种植。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48280" y="127536"/>
            <a:ext cx="477520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产品原型</a:t>
            </a:r>
            <a:r>
              <a:rPr lang="en-US" altLang="zh-CN" sz="4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</a:t>
            </a:r>
            <a:r>
              <a:rPr lang="zh-CN" alt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百科页</a:t>
            </a:r>
            <a:endParaRPr lang="zh-CN" altLang="en-US" sz="48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5462270" y="1478280"/>
            <a:ext cx="31750" cy="4485005"/>
          </a:xfrm>
          <a:prstGeom prst="line">
            <a:avLst/>
          </a:prstGeom>
          <a:ln>
            <a:solidFill>
              <a:srgbClr val="F07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4520" y="1134110"/>
            <a:ext cx="3009900" cy="5505450"/>
          </a:xfrm>
          <a:prstGeom prst="rect">
            <a:avLst/>
          </a:prstGeom>
        </p:spPr>
      </p:pic>
      <p:pic>
        <p:nvPicPr>
          <p:cNvPr id="3" name="录音 (39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73055" y="39687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1" dur="212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158750"/>
            <a:ext cx="1788795" cy="460375"/>
          </a:xfrm>
        </p:spPr>
        <p:txBody>
          <a:bodyPr wrap="square"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产品原型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3097025" y="0"/>
            <a:ext cx="5222836" cy="6858000"/>
          </a:xfrm>
          <a:prstGeom prst="parallelogram">
            <a:avLst>
              <a:gd name="adj" fmla="val 26667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620" y="619125"/>
            <a:ext cx="3009900" cy="55054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770" y="619125"/>
            <a:ext cx="3009900" cy="550545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389120" y="2359660"/>
            <a:ext cx="291401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用户在搜索作物后可点击该作物的相关病害跳转害虫百科页，也可以点击百科页收藏键在我的收藏里查看相关百科，避免下次使用软件时重复查询。</a:t>
            </a:r>
            <a:endParaRPr lang="zh-CN" altLang="en-US"/>
          </a:p>
        </p:txBody>
      </p:sp>
      <p:pic>
        <p:nvPicPr>
          <p:cNvPr id="4" name="录音 (40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9670" y="7937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0" dur="20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158750"/>
            <a:ext cx="2528570" cy="460375"/>
          </a:xfrm>
        </p:spPr>
        <p:txBody>
          <a:bodyPr wrap="square"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使用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API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介绍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127500" y="972185"/>
            <a:ext cx="3529965" cy="1761490"/>
            <a:chOff x="4015196" y="1654629"/>
            <a:chExt cx="2608580" cy="1364342"/>
          </a:xfrm>
        </p:grpSpPr>
        <p:sp>
          <p:nvSpPr>
            <p:cNvPr id="32" name="平行四边形 31"/>
            <p:cNvSpPr/>
            <p:nvPr/>
          </p:nvSpPr>
          <p:spPr>
            <a:xfrm>
              <a:off x="4064000" y="1654629"/>
              <a:ext cx="2510972" cy="1364342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4015196" y="2194320"/>
              <a:ext cx="2608580" cy="2852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花伴侣智能植物识别API</a:t>
              </a:r>
              <a:endParaRPr lang="zh-CN" altLang="en-US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554980" y="2215515"/>
            <a:ext cx="3431540" cy="1626870"/>
            <a:chOff x="4015196" y="1654629"/>
            <a:chExt cx="2608580" cy="1364342"/>
          </a:xfrm>
        </p:grpSpPr>
        <p:sp>
          <p:nvSpPr>
            <p:cNvPr id="37" name="平行四边形 36"/>
            <p:cNvSpPr/>
            <p:nvPr/>
          </p:nvSpPr>
          <p:spPr>
            <a:xfrm>
              <a:off x="4064000" y="1654629"/>
              <a:ext cx="2510972" cy="1364342"/>
            </a:xfrm>
            <a:prstGeom prst="parallelogram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4015196" y="2182535"/>
              <a:ext cx="2608580" cy="308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  <a:effectLst/>
                  <a:cs typeface="+mn-ea"/>
                  <a:sym typeface="+mn-lt"/>
                </a:rPr>
                <a:t>百度细粒度图像识别API</a:t>
              </a:r>
              <a:endParaRPr lang="zh-CN" altLang="en-US" dirty="0">
                <a:solidFill>
                  <a:schemeClr val="tx1">
                    <a:lumMod val="60000"/>
                    <a:lumOff val="40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768725" y="3503295"/>
            <a:ext cx="3637280" cy="1812925"/>
            <a:chOff x="4064000" y="1654629"/>
            <a:chExt cx="2510972" cy="1364342"/>
          </a:xfrm>
        </p:grpSpPr>
        <p:sp>
          <p:nvSpPr>
            <p:cNvPr id="42" name="平行四边形 41"/>
            <p:cNvSpPr/>
            <p:nvPr/>
          </p:nvSpPr>
          <p:spPr>
            <a:xfrm>
              <a:off x="4064000" y="1654629"/>
              <a:ext cx="2510972" cy="1364342"/>
            </a:xfrm>
            <a:prstGeom prst="parallelogram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29496" y="2146373"/>
              <a:ext cx="2379980" cy="277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bg1"/>
                  </a:solidFill>
                  <a:effectLst/>
                  <a:cs typeface="+mn-ea"/>
                  <a:sym typeface="+mn-lt"/>
                </a:rPr>
                <a:t>识农病虫草害识别API</a:t>
              </a:r>
              <a:endParaRPr lang="zh-CN" altLang="en-US" dirty="0">
                <a:solidFill>
                  <a:schemeClr val="bg1"/>
                </a:solidFill>
                <a:effectLst/>
                <a:cs typeface="+mn-ea"/>
                <a:sym typeface="+mn-lt"/>
              </a:endParaRPr>
            </a:p>
          </p:txBody>
        </p:sp>
      </p:grpSp>
      <p:sp>
        <p:nvSpPr>
          <p:cNvPr id="51" name="箭头: V 形 50"/>
          <p:cNvSpPr/>
          <p:nvPr/>
        </p:nvSpPr>
        <p:spPr>
          <a:xfrm>
            <a:off x="8191502" y="4020207"/>
            <a:ext cx="394138" cy="394138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62" name="箭头: V 形 61"/>
          <p:cNvSpPr/>
          <p:nvPr/>
        </p:nvSpPr>
        <p:spPr>
          <a:xfrm flipH="1">
            <a:off x="3669862" y="2965041"/>
            <a:ext cx="394138" cy="394138"/>
          </a:xfrm>
          <a:prstGeom prst="chevron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3695" y="1080135"/>
            <a:ext cx="26073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花伴侣智能植物识别API使用中科院权威图库识别数量包括杂草一万一，准确率&gt;95%。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识农病虫草害识别API使用拍照识别，可快速识别作物病虫害以及杂草，并给出相应防治技术，引导种植户进行高效的除草或病虫害防治，准确率高于&gt;90%</a:t>
            </a:r>
            <a:endParaRPr lang="zh-CN" altLang="en-US"/>
          </a:p>
        </p:txBody>
      </p:sp>
      <p:pic>
        <p:nvPicPr>
          <p:cNvPr id="4" name="录音 (41)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981055" y="35306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30" dur="209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1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1" grpId="0" animBg="1"/>
      <p:bldP spid="6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017" y="158228"/>
            <a:ext cx="2031325" cy="461665"/>
          </a:xfrm>
        </p:spPr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企业项目介绍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" name="Chart 3"/>
          <p:cNvGraphicFramePr/>
          <p:nvPr/>
        </p:nvGraphicFramePr>
        <p:xfrm>
          <a:off x="501623" y="1363980"/>
          <a:ext cx="6598877" cy="461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7053580" y="1056640"/>
            <a:ext cx="473519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百度细粒度图像识别</a:t>
            </a:r>
            <a:r>
              <a:rPr lang="en-US" altLang="zh-CN"/>
              <a:t>API</a:t>
            </a:r>
            <a:r>
              <a:rPr lang="zh-CN" altLang="en-US"/>
              <a:t>在画面较模糊时准确程度要远好于其他两项</a:t>
            </a:r>
            <a:r>
              <a:rPr lang="en-US" altLang="zh-CN"/>
              <a:t>API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花伴侣智能植物识别</a:t>
            </a:r>
            <a:r>
              <a:rPr lang="en-US" altLang="zh-CN"/>
              <a:t>API</a:t>
            </a:r>
            <a:r>
              <a:rPr lang="zh-CN" altLang="en-US"/>
              <a:t>在专业花类识别中远强于其他两项</a:t>
            </a:r>
            <a:r>
              <a:rPr lang="en-US" altLang="zh-CN"/>
              <a:t>API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识农病害虫草识别</a:t>
            </a:r>
            <a:r>
              <a:rPr lang="en-US" altLang="zh-CN"/>
              <a:t>API</a:t>
            </a:r>
            <a:r>
              <a:rPr lang="zh-CN" altLang="en-US"/>
              <a:t>在识别病害植物上有优势。</a:t>
            </a:r>
            <a:endParaRPr lang="en-US" altLang="zh-CN"/>
          </a:p>
        </p:txBody>
      </p:sp>
      <p:pic>
        <p:nvPicPr>
          <p:cNvPr id="4" name="录音 (42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01630" y="491109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7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Graphic spid="3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34150" y="2143125"/>
            <a:ext cx="18213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 03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090025" y="2789456"/>
            <a:ext cx="259080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用户需求</a:t>
            </a:r>
            <a:endParaRPr lang="zh-CN" altLang="en-US" sz="48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6534150" y="3635105"/>
            <a:ext cx="5146422" cy="0"/>
          </a:xfrm>
          <a:prstGeom prst="line">
            <a:avLst/>
          </a:prstGeom>
          <a:ln>
            <a:solidFill>
              <a:srgbClr val="F07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89915"/>
            <a:ext cx="8715375" cy="2552700"/>
          </a:xfrm>
          <a:prstGeom prst="rect">
            <a:avLst/>
          </a:prstGeom>
        </p:spPr>
      </p:pic>
      <p:pic>
        <p:nvPicPr>
          <p:cNvPr id="3" name="录音 (43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2970" y="497840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1" dur="204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158750"/>
            <a:ext cx="2385695" cy="460375"/>
          </a:xfrm>
        </p:spPr>
        <p:txBody>
          <a:bodyPr wrap="square"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产品核心价值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01090" y="1674495"/>
            <a:ext cx="33743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作物辨别：最小可行性产品为识别作物种类，检测用户上传作物图片，返回作物养护信息与对应害虫种类。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149350" y="3592830"/>
            <a:ext cx="32785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害虫百科：最小可用产品为识别出害虫种类。</a:t>
            </a:r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75480" y="1209675"/>
            <a:ext cx="7122160" cy="473583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05205" y="869315"/>
            <a:ext cx="3124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最小可行性产品：</a:t>
            </a:r>
            <a:endParaRPr lang="zh-CN" altLang="en-US"/>
          </a:p>
        </p:txBody>
      </p:sp>
      <p:pic>
        <p:nvPicPr>
          <p:cNvPr id="22" name="录音 (44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2495" y="25019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066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159068"/>
            <a:ext cx="4100195" cy="460375"/>
          </a:xfrm>
        </p:spPr>
        <p:txBody>
          <a:bodyPr wrap="square"/>
          <a:lstStyle/>
          <a:p>
            <a:pPr algn="l"/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识农病虫草害识别API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050" y="742950"/>
            <a:ext cx="8715375" cy="498157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008745" y="548640"/>
            <a:ext cx="2971800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cs typeface="+mn-ea"/>
                <a:sym typeface="+mn-lt"/>
              </a:rPr>
              <a:t>识农病虫草害识别API可以快速识别作物病虫害以及杂草，并给出相应防治技术，引导种植户进行高效的除草或病虫害防治。其</a:t>
            </a:r>
            <a:r>
              <a:rPr lang="zh-CN" altLang="en-US" dirty="0">
                <a:cs typeface="+mn-ea"/>
                <a:sym typeface="+mn-lt"/>
              </a:rPr>
              <a:t>会提供植物的中文名，拉丁名，中文科名，防治方案、生长环境、形态特征、等高质量内容。 还会提供危害症状、防治方法、发生规律、形态特征等科学知识。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3" name="录音 (45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37545" y="510540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28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159068"/>
            <a:ext cx="3766185" cy="460375"/>
          </a:xfrm>
        </p:spPr>
        <p:txBody>
          <a:bodyPr wrap="square"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百度细粒度图像识别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" y="1185545"/>
            <a:ext cx="9716770" cy="51371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689465" y="553085"/>
            <a:ext cx="22142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百度细粒度图像识别基于大规模图像训练，</a:t>
            </a:r>
            <a:r>
              <a:rPr lang="zh-CN" altLang="en-US">
                <a:sym typeface="+mn-ea"/>
              </a:rPr>
              <a:t>利用深度学习技术及精准的算法迭代模型，不断提高准确性。其</a:t>
            </a:r>
            <a:r>
              <a:rPr lang="zh-CN" altLang="en-US"/>
              <a:t>支持高精准度细粒度图像识别，并返回丰富信息且较其他</a:t>
            </a:r>
            <a:r>
              <a:rPr lang="en-US" altLang="zh-CN"/>
              <a:t>API</a:t>
            </a:r>
            <a:r>
              <a:rPr lang="zh-CN" altLang="en-US"/>
              <a:t>收费标准低，适合大</a:t>
            </a:r>
            <a:r>
              <a:rPr lang="zh-CN" altLang="en-US"/>
              <a:t>数据量使用</a:t>
            </a:r>
            <a:endParaRPr lang="zh-CN" altLang="en-US"/>
          </a:p>
        </p:txBody>
      </p:sp>
      <p:pic>
        <p:nvPicPr>
          <p:cNvPr id="19" name="录音 (46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5675" y="524700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594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07645" y="101600"/>
            <a:ext cx="4851400" cy="55372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花伴侣智能植物识别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API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671560" y="1576070"/>
            <a:ext cx="3324860" cy="1384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花伴侣智能植物识别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API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涵盖中国野生及栽培四千余属，近一万一千余种常见花草树木和杂草。具备识别精度高，图库权威和百科信息丰富等特点，对于需要大量百科信息与图库权威需求的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识虫</a:t>
            </a: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APP</a:t>
            </a:r>
            <a:r>
              <a:rPr lang="zh-CN" altLang="en-US" sz="120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来说恰到好处。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effectLst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8518525" y="1430020"/>
            <a:ext cx="30480" cy="4399280"/>
          </a:xfrm>
          <a:prstGeom prst="line">
            <a:avLst/>
          </a:prstGeom>
          <a:ln>
            <a:solidFill>
              <a:srgbClr val="F07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99f4e3f1547d88a4dd386f71360f6a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540" y="752475"/>
            <a:ext cx="7974330" cy="5929630"/>
          </a:xfrm>
          <a:prstGeom prst="rect">
            <a:avLst/>
          </a:prstGeom>
        </p:spPr>
      </p:pic>
      <p:pic>
        <p:nvPicPr>
          <p:cNvPr id="3" name="录音 (47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208135" y="48323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9" dur="211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0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0"/>
            <a:ext cx="7972425" cy="6858000"/>
            <a:chOff x="0" y="0"/>
            <a:chExt cx="7972425" cy="6858000"/>
          </a:xfrm>
        </p:grpSpPr>
        <p:sp>
          <p:nvSpPr>
            <p:cNvPr id="6" name="平行四边形 5"/>
            <p:cNvSpPr/>
            <p:nvPr/>
          </p:nvSpPr>
          <p:spPr>
            <a:xfrm>
              <a:off x="0" y="0"/>
              <a:ext cx="7972425" cy="6858000"/>
            </a:xfrm>
            <a:prstGeom prst="parallelogram">
              <a:avLst>
                <a:gd name="adj" fmla="val 31870"/>
              </a:avLst>
            </a:prstGeom>
            <a:gradFill>
              <a:gsLst>
                <a:gs pos="40000">
                  <a:srgbClr val="F07D2D"/>
                </a:gs>
                <a:gs pos="100000">
                  <a:srgbClr val="F07D2D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386455" y="374442"/>
              <a:ext cx="1554480" cy="8299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i="1" spc="600" dirty="0">
                  <a:solidFill>
                    <a:schemeClr val="bg1"/>
                  </a:solidFill>
                  <a:cs typeface="+mn-ea"/>
                  <a:sym typeface="+mn-lt"/>
                </a:rPr>
                <a:t>识虫</a:t>
              </a:r>
              <a:endParaRPr lang="zh-CN" altLang="en-US" sz="4800" i="1" spc="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2092326" y="1673226"/>
            <a:ext cx="2682238" cy="846475"/>
            <a:chOff x="1838326" y="1647826"/>
            <a:chExt cx="2682238" cy="846475"/>
          </a:xfrm>
        </p:grpSpPr>
        <p:sp>
          <p:nvSpPr>
            <p:cNvPr id="35" name="平行四边形 34"/>
            <p:cNvSpPr/>
            <p:nvPr/>
          </p:nvSpPr>
          <p:spPr>
            <a:xfrm>
              <a:off x="1838326" y="1771651"/>
              <a:ext cx="685799" cy="589934"/>
            </a:xfrm>
            <a:prstGeom prst="parallelogram">
              <a:avLst>
                <a:gd name="adj" fmla="val 318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ctr"/>
              <a:r>
                <a:rPr lang="en-US" altLang="zh-CN" sz="2800" i="1" dirty="0">
                  <a:solidFill>
                    <a:srgbClr val="F07D2D"/>
                  </a:solidFill>
                  <a:cs typeface="+mn-ea"/>
                  <a:sym typeface="+mn-lt"/>
                </a:rPr>
                <a:t>1</a:t>
              </a:r>
              <a:endParaRPr lang="zh-CN" altLang="en-US" sz="2800" i="1" dirty="0">
                <a:solidFill>
                  <a:srgbClr val="F07D2D"/>
                </a:solidFill>
                <a:cs typeface="+mn-ea"/>
                <a:sym typeface="+mn-lt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508884" y="1647826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i="1" dirty="0">
                  <a:solidFill>
                    <a:schemeClr val="bg1"/>
                  </a:solidFill>
                  <a:cs typeface="+mn-ea"/>
                  <a:sym typeface="+mn-lt"/>
                </a:rPr>
                <a:t>产品背景</a:t>
              </a:r>
              <a:endParaRPr lang="zh-CN" altLang="en-US" sz="3600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444065" y="2157116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1600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700718" y="2820459"/>
            <a:ext cx="2682238" cy="846475"/>
            <a:chOff x="1838326" y="1647826"/>
            <a:chExt cx="2682238" cy="846475"/>
          </a:xfrm>
        </p:grpSpPr>
        <p:sp>
          <p:nvSpPr>
            <p:cNvPr id="38" name="平行四边形 37"/>
            <p:cNvSpPr/>
            <p:nvPr/>
          </p:nvSpPr>
          <p:spPr>
            <a:xfrm>
              <a:off x="1838326" y="1771651"/>
              <a:ext cx="685799" cy="589934"/>
            </a:xfrm>
            <a:prstGeom prst="parallelogram">
              <a:avLst>
                <a:gd name="adj" fmla="val 318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ctr"/>
              <a:r>
                <a:rPr lang="en-US" altLang="zh-CN" sz="2800" i="1" dirty="0">
                  <a:solidFill>
                    <a:srgbClr val="F07D2D"/>
                  </a:solidFill>
                  <a:cs typeface="+mn-ea"/>
                  <a:sym typeface="+mn-lt"/>
                </a:rPr>
                <a:t>2</a:t>
              </a:r>
              <a:endParaRPr lang="zh-CN" altLang="en-US" sz="2800" i="1" dirty="0">
                <a:solidFill>
                  <a:srgbClr val="F07D2D"/>
                </a:solidFill>
                <a:cs typeface="+mn-ea"/>
                <a:sym typeface="+mn-lt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2508884" y="1647826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i="1" dirty="0">
                  <a:solidFill>
                    <a:schemeClr val="bg1"/>
                  </a:solidFill>
                  <a:cs typeface="+mn-ea"/>
                  <a:sym typeface="+mn-lt"/>
                </a:rPr>
                <a:t>产品目标</a:t>
              </a:r>
              <a:endParaRPr lang="zh-CN" altLang="en-US" sz="3600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3444065" y="2157116"/>
              <a:ext cx="3098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1600" i="1">
                  <a:solidFill>
                    <a:schemeClr val="bg1"/>
                  </a:solidFill>
                </a:defRPr>
              </a:lvl1pPr>
            </a:lstStyle>
            <a:p>
              <a:endParaRPr lang="zh-CN" altLang="en-US" dirty="0">
                <a:cs typeface="+mn-ea"/>
                <a:sym typeface="+mn-lt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309109" y="3967692"/>
            <a:ext cx="2682238" cy="713759"/>
            <a:chOff x="1838326" y="1647826"/>
            <a:chExt cx="2682238" cy="713759"/>
          </a:xfrm>
        </p:grpSpPr>
        <p:sp>
          <p:nvSpPr>
            <p:cNvPr id="42" name="平行四边形 41"/>
            <p:cNvSpPr/>
            <p:nvPr/>
          </p:nvSpPr>
          <p:spPr>
            <a:xfrm>
              <a:off x="1838326" y="1771651"/>
              <a:ext cx="685799" cy="589934"/>
            </a:xfrm>
            <a:prstGeom prst="parallelogram">
              <a:avLst>
                <a:gd name="adj" fmla="val 318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ctr"/>
              <a:r>
                <a:rPr lang="en-US" altLang="zh-CN" sz="2800" i="1" dirty="0">
                  <a:solidFill>
                    <a:srgbClr val="F07D2D"/>
                  </a:solidFill>
                  <a:cs typeface="+mn-ea"/>
                  <a:sym typeface="+mn-lt"/>
                </a:rPr>
                <a:t>3</a:t>
              </a:r>
              <a:endParaRPr lang="zh-CN" altLang="en-US" sz="2800" i="1" dirty="0">
                <a:solidFill>
                  <a:srgbClr val="F07D2D"/>
                </a:solidFill>
                <a:cs typeface="+mn-ea"/>
                <a:sym typeface="+mn-lt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508884" y="1647826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i="1" dirty="0">
                  <a:solidFill>
                    <a:schemeClr val="bg1"/>
                  </a:solidFill>
                  <a:cs typeface="+mn-ea"/>
                  <a:sym typeface="+mn-lt"/>
                </a:rPr>
                <a:t>核心价值</a:t>
              </a:r>
              <a:endParaRPr lang="zh-CN" altLang="en-US" sz="3600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17500" y="5114926"/>
            <a:ext cx="2682238" cy="713759"/>
            <a:chOff x="1838326" y="1647826"/>
            <a:chExt cx="2682238" cy="713759"/>
          </a:xfrm>
        </p:grpSpPr>
        <p:sp>
          <p:nvSpPr>
            <p:cNvPr id="46" name="平行四边形 45"/>
            <p:cNvSpPr/>
            <p:nvPr/>
          </p:nvSpPr>
          <p:spPr>
            <a:xfrm>
              <a:off x="1838326" y="1771651"/>
              <a:ext cx="685799" cy="589934"/>
            </a:xfrm>
            <a:prstGeom prst="parallelogram">
              <a:avLst>
                <a:gd name="adj" fmla="val 3187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ctr"/>
              <a:r>
                <a:rPr lang="en-US" altLang="zh-CN" sz="2800" i="1" dirty="0">
                  <a:solidFill>
                    <a:srgbClr val="F07D2D"/>
                  </a:solidFill>
                  <a:cs typeface="+mn-ea"/>
                  <a:sym typeface="+mn-lt"/>
                </a:rPr>
                <a:t>4</a:t>
              </a:r>
              <a:endParaRPr lang="zh-CN" altLang="en-US" sz="2800" i="1" dirty="0">
                <a:solidFill>
                  <a:srgbClr val="F07D2D"/>
                </a:solidFill>
                <a:cs typeface="+mn-ea"/>
                <a:sym typeface="+mn-lt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2508884" y="1647826"/>
              <a:ext cx="2011680" cy="6451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i="1" dirty="0">
                  <a:solidFill>
                    <a:schemeClr val="bg1"/>
                  </a:solidFill>
                  <a:cs typeface="+mn-ea"/>
                  <a:sym typeface="+mn-lt"/>
                </a:rPr>
                <a:t>未来规划</a:t>
              </a:r>
              <a:endParaRPr lang="zh-CN" altLang="en-US" sz="3600" i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录音 (30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86925" y="751840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6" dur="2054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5410" y="0"/>
            <a:ext cx="12192000" cy="6858000"/>
          </a:xfrm>
          <a:prstGeom prst="rect">
            <a:avLst/>
          </a:prstGeom>
          <a:solidFill>
            <a:schemeClr val="tx2">
              <a:lumMod val="75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平行四边形 5"/>
          <p:cNvSpPr/>
          <p:nvPr/>
        </p:nvSpPr>
        <p:spPr>
          <a:xfrm>
            <a:off x="733425" y="0"/>
            <a:ext cx="5495925" cy="6858000"/>
          </a:xfrm>
          <a:prstGeom prst="parallelogram">
            <a:avLst>
              <a:gd name="adj" fmla="val 46175"/>
            </a:avLst>
          </a:prstGeom>
          <a:gradFill>
            <a:gsLst>
              <a:gs pos="40000">
                <a:srgbClr val="F07D2D"/>
              </a:gs>
              <a:gs pos="100000">
                <a:srgbClr val="F07D2D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464306" y="1011555"/>
            <a:ext cx="578746" cy="623008"/>
            <a:chOff x="1489706" y="1011555"/>
            <a:chExt cx="578746" cy="623008"/>
          </a:xfrm>
        </p:grpSpPr>
        <p:grpSp>
          <p:nvGrpSpPr>
            <p:cNvPr id="9" name="组合 8"/>
            <p:cNvGrpSpPr/>
            <p:nvPr/>
          </p:nvGrpSpPr>
          <p:grpSpPr>
            <a:xfrm>
              <a:off x="1489706" y="1011555"/>
              <a:ext cx="323216" cy="493395"/>
              <a:chOff x="975360" y="982980"/>
              <a:chExt cx="404863" cy="529936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975360" y="982980"/>
                <a:ext cx="160020" cy="529936"/>
              </a:xfrm>
              <a:prstGeom prst="rect">
                <a:avLst/>
              </a:prstGeom>
              <a:solidFill>
                <a:srgbClr val="F07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220203" y="1124296"/>
                <a:ext cx="160020" cy="388620"/>
              </a:xfrm>
              <a:prstGeom prst="rect">
                <a:avLst/>
              </a:prstGeom>
              <a:solidFill>
                <a:srgbClr val="F07D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1758572" y="1081478"/>
              <a:ext cx="309880" cy="5530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zh-CN" altLang="en-US" sz="3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336675" y="866140"/>
            <a:ext cx="3896359" cy="2190115"/>
            <a:chOff x="1362070" y="864394"/>
            <a:chExt cx="2620132" cy="2190172"/>
          </a:xfrm>
        </p:grpSpPr>
        <p:sp>
          <p:nvSpPr>
            <p:cNvPr id="11" name="文本框 10"/>
            <p:cNvSpPr txBox="1"/>
            <p:nvPr/>
          </p:nvSpPr>
          <p:spPr>
            <a:xfrm>
              <a:off x="2605522" y="864394"/>
              <a:ext cx="1376680" cy="768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spc="300" dirty="0">
                  <a:solidFill>
                    <a:schemeClr val="bg1"/>
                  </a:solidFill>
                  <a:effectLst>
                    <a:glow rad="228600">
                      <a:schemeClr val="accent3">
                        <a:satMod val="175000"/>
                        <a:alpha val="40000"/>
                      </a:schemeClr>
                    </a:glow>
                  </a:effectLst>
                  <a:cs typeface="+mn-ea"/>
                  <a:sym typeface="+mn-lt"/>
                </a:rPr>
                <a:t>识虫</a:t>
              </a:r>
              <a:endParaRPr lang="zh-CN" altLang="en-US" sz="4400" b="1" spc="300" dirty="0">
                <a:solidFill>
                  <a:schemeClr val="bg1"/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cs typeface="+mn-ea"/>
                <a:sym typeface="+mn-lt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362070" y="2286216"/>
              <a:ext cx="309880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4400" b="1" spc="3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1275709" y="5059964"/>
            <a:ext cx="58674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dirty="0">
                <a:solidFill>
                  <a:schemeClr val="bg1">
                    <a:alpha val="70000"/>
                  </a:schemeClr>
                </a:solidFill>
                <a:effectLst>
                  <a:reflection blurRad="6350" stA="55000" endA="50" endPos="85000" dir="5400000" sy="-100000" algn="bl" rotWithShape="0"/>
                </a:effectLst>
                <a:cs typeface="+mn-ea"/>
                <a:sym typeface="+mn-lt"/>
              </a:rPr>
              <a:t>为人民服务</a:t>
            </a:r>
            <a:endParaRPr lang="zh-CN" altLang="en-US" sz="3200" dirty="0">
              <a:solidFill>
                <a:schemeClr val="bg1">
                  <a:alpha val="70000"/>
                </a:schemeClr>
              </a:solidFill>
              <a:effectLst>
                <a:reflection blurRad="6350" stA="55000" endA="50" endPos="85000" dir="5400000" sy="-100000" algn="bl" rotWithShape="0"/>
              </a:effectLst>
              <a:cs typeface="+mn-ea"/>
              <a:sym typeface="+mn-lt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1382375" y="5038726"/>
            <a:ext cx="381000" cy="381000"/>
            <a:chOff x="11287125" y="4991101"/>
            <a:chExt cx="381000" cy="381000"/>
          </a:xfrm>
        </p:grpSpPr>
        <p:sp>
          <p:nvSpPr>
            <p:cNvPr id="17" name="椭圆 16"/>
            <p:cNvSpPr/>
            <p:nvPr/>
          </p:nvSpPr>
          <p:spPr>
            <a:xfrm>
              <a:off x="11287125" y="4991101"/>
              <a:ext cx="381000" cy="381000"/>
            </a:xfrm>
            <a:prstGeom prst="ellipse">
              <a:avLst/>
            </a:prstGeom>
            <a:solidFill>
              <a:srgbClr val="F07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" name="chain-links_68872"/>
            <p:cNvSpPr>
              <a:spLocks noChangeAspect="1"/>
            </p:cNvSpPr>
            <p:nvPr/>
          </p:nvSpPr>
          <p:spPr bwMode="auto">
            <a:xfrm>
              <a:off x="11392284" y="5060338"/>
              <a:ext cx="170683" cy="242527"/>
            </a:xfrm>
            <a:custGeom>
              <a:avLst/>
              <a:gdLst>
                <a:gd name="connsiteX0" fmla="*/ 148905 w 426314"/>
                <a:gd name="connsiteY0" fmla="*/ 296101 h 605756"/>
                <a:gd name="connsiteX1" fmla="*/ 157077 w 426314"/>
                <a:gd name="connsiteY1" fmla="*/ 305336 h 605756"/>
                <a:gd name="connsiteX2" fmla="*/ 137830 w 426314"/>
                <a:gd name="connsiteY2" fmla="*/ 344102 h 605756"/>
                <a:gd name="connsiteX3" fmla="*/ 118690 w 426314"/>
                <a:gd name="connsiteY3" fmla="*/ 359028 h 605756"/>
                <a:gd name="connsiteX4" fmla="*/ 100626 w 426314"/>
                <a:gd name="connsiteY4" fmla="*/ 376102 h 605756"/>
                <a:gd name="connsiteX5" fmla="*/ 57293 w 426314"/>
                <a:gd name="connsiteY5" fmla="*/ 463298 h 605756"/>
                <a:gd name="connsiteX6" fmla="*/ 92669 w 426314"/>
                <a:gd name="connsiteY6" fmla="*/ 544910 h 605756"/>
                <a:gd name="connsiteX7" fmla="*/ 93744 w 426314"/>
                <a:gd name="connsiteY7" fmla="*/ 545340 h 605756"/>
                <a:gd name="connsiteX8" fmla="*/ 94712 w 426314"/>
                <a:gd name="connsiteY8" fmla="*/ 545877 h 605756"/>
                <a:gd name="connsiteX9" fmla="*/ 181055 w 426314"/>
                <a:gd name="connsiteY9" fmla="*/ 524078 h 605756"/>
                <a:gd name="connsiteX10" fmla="*/ 223743 w 426314"/>
                <a:gd name="connsiteY10" fmla="*/ 436559 h 605756"/>
                <a:gd name="connsiteX11" fmla="*/ 226324 w 426314"/>
                <a:gd name="connsiteY11" fmla="*/ 411861 h 605756"/>
                <a:gd name="connsiteX12" fmla="*/ 226431 w 426314"/>
                <a:gd name="connsiteY12" fmla="*/ 387700 h 605756"/>
                <a:gd name="connsiteX13" fmla="*/ 245463 w 426314"/>
                <a:gd name="connsiteY13" fmla="*/ 348719 h 605756"/>
                <a:gd name="connsiteX14" fmla="*/ 257721 w 426314"/>
                <a:gd name="connsiteY14" fmla="*/ 349578 h 605756"/>
                <a:gd name="connsiteX15" fmla="*/ 271592 w 426314"/>
                <a:gd name="connsiteY15" fmla="*/ 459862 h 605756"/>
                <a:gd name="connsiteX16" fmla="*/ 228905 w 426314"/>
                <a:gd name="connsiteY16" fmla="*/ 547380 h 605756"/>
                <a:gd name="connsiteX17" fmla="*/ 71379 w 426314"/>
                <a:gd name="connsiteY17" fmla="*/ 593663 h 605756"/>
                <a:gd name="connsiteX18" fmla="*/ 70196 w 426314"/>
                <a:gd name="connsiteY18" fmla="*/ 593126 h 605756"/>
                <a:gd name="connsiteX19" fmla="*/ 69014 w 426314"/>
                <a:gd name="connsiteY19" fmla="*/ 592481 h 605756"/>
                <a:gd name="connsiteX20" fmla="*/ 9552 w 426314"/>
                <a:gd name="connsiteY20" fmla="*/ 439674 h 605756"/>
                <a:gd name="connsiteX21" fmla="*/ 52992 w 426314"/>
                <a:gd name="connsiteY21" fmla="*/ 352478 h 605756"/>
                <a:gd name="connsiteX22" fmla="*/ 148905 w 426314"/>
                <a:gd name="connsiteY22" fmla="*/ 296101 h 605756"/>
                <a:gd name="connsiteX23" fmla="*/ 267867 w 426314"/>
                <a:gd name="connsiteY23" fmla="*/ 165141 h 605756"/>
                <a:gd name="connsiteX24" fmla="*/ 287980 w 426314"/>
                <a:gd name="connsiteY24" fmla="*/ 174806 h 605756"/>
                <a:gd name="connsiteX25" fmla="*/ 294218 w 426314"/>
                <a:gd name="connsiteY25" fmla="*/ 192956 h 605756"/>
                <a:gd name="connsiteX26" fmla="*/ 176550 w 426314"/>
                <a:gd name="connsiteY26" fmla="*/ 434374 h 605756"/>
                <a:gd name="connsiteX27" fmla="*/ 158372 w 426314"/>
                <a:gd name="connsiteY27" fmla="*/ 440603 h 605756"/>
                <a:gd name="connsiteX28" fmla="*/ 138367 w 426314"/>
                <a:gd name="connsiteY28" fmla="*/ 430830 h 605756"/>
                <a:gd name="connsiteX29" fmla="*/ 132128 w 426314"/>
                <a:gd name="connsiteY29" fmla="*/ 412788 h 605756"/>
                <a:gd name="connsiteX30" fmla="*/ 249797 w 426314"/>
                <a:gd name="connsiteY30" fmla="*/ 171370 h 605756"/>
                <a:gd name="connsiteX31" fmla="*/ 267867 w 426314"/>
                <a:gd name="connsiteY31" fmla="*/ 165141 h 605756"/>
                <a:gd name="connsiteX32" fmla="*/ 309732 w 426314"/>
                <a:gd name="connsiteY32" fmla="*/ 280 h 605756"/>
                <a:gd name="connsiteX33" fmla="*/ 354874 w 426314"/>
                <a:gd name="connsiteY33" fmla="*/ 12045 h 605756"/>
                <a:gd name="connsiteX34" fmla="*/ 356057 w 426314"/>
                <a:gd name="connsiteY34" fmla="*/ 12689 h 605756"/>
                <a:gd name="connsiteX35" fmla="*/ 357240 w 426314"/>
                <a:gd name="connsiteY35" fmla="*/ 13226 h 605756"/>
                <a:gd name="connsiteX36" fmla="*/ 416716 w 426314"/>
                <a:gd name="connsiteY36" fmla="*/ 166141 h 605756"/>
                <a:gd name="connsiteX37" fmla="*/ 373373 w 426314"/>
                <a:gd name="connsiteY37" fmla="*/ 253230 h 605756"/>
                <a:gd name="connsiteX38" fmla="*/ 277330 w 426314"/>
                <a:gd name="connsiteY38" fmla="*/ 309607 h 605756"/>
                <a:gd name="connsiteX39" fmla="*/ 269157 w 426314"/>
                <a:gd name="connsiteY39" fmla="*/ 300479 h 605756"/>
                <a:gd name="connsiteX40" fmla="*/ 288516 w 426314"/>
                <a:gd name="connsiteY40" fmla="*/ 261606 h 605756"/>
                <a:gd name="connsiteX41" fmla="*/ 307660 w 426314"/>
                <a:gd name="connsiteY41" fmla="*/ 246787 h 605756"/>
                <a:gd name="connsiteX42" fmla="*/ 325728 w 426314"/>
                <a:gd name="connsiteY42" fmla="*/ 229606 h 605756"/>
                <a:gd name="connsiteX43" fmla="*/ 369071 w 426314"/>
                <a:gd name="connsiteY43" fmla="*/ 142410 h 605756"/>
                <a:gd name="connsiteX44" fmla="*/ 333579 w 426314"/>
                <a:gd name="connsiteY44" fmla="*/ 60905 h 605756"/>
                <a:gd name="connsiteX45" fmla="*/ 332611 w 426314"/>
                <a:gd name="connsiteY45" fmla="*/ 60368 h 605756"/>
                <a:gd name="connsiteX46" fmla="*/ 331536 w 426314"/>
                <a:gd name="connsiteY46" fmla="*/ 59938 h 605756"/>
                <a:gd name="connsiteX47" fmla="*/ 245173 w 426314"/>
                <a:gd name="connsiteY47" fmla="*/ 81630 h 605756"/>
                <a:gd name="connsiteX48" fmla="*/ 202583 w 426314"/>
                <a:gd name="connsiteY48" fmla="*/ 169148 h 605756"/>
                <a:gd name="connsiteX49" fmla="*/ 200002 w 426314"/>
                <a:gd name="connsiteY49" fmla="*/ 193954 h 605756"/>
                <a:gd name="connsiteX50" fmla="*/ 199894 w 426314"/>
                <a:gd name="connsiteY50" fmla="*/ 218115 h 605756"/>
                <a:gd name="connsiteX51" fmla="*/ 180858 w 426314"/>
                <a:gd name="connsiteY51" fmla="*/ 257096 h 605756"/>
                <a:gd name="connsiteX52" fmla="*/ 168597 w 426314"/>
                <a:gd name="connsiteY52" fmla="*/ 256237 h 605756"/>
                <a:gd name="connsiteX53" fmla="*/ 154615 w 426314"/>
                <a:gd name="connsiteY53" fmla="*/ 145953 h 605756"/>
                <a:gd name="connsiteX54" fmla="*/ 197313 w 426314"/>
                <a:gd name="connsiteY54" fmla="*/ 58328 h 605756"/>
                <a:gd name="connsiteX55" fmla="*/ 309732 w 426314"/>
                <a:gd name="connsiteY55" fmla="*/ 280 h 605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426314" h="605756">
                  <a:moveTo>
                    <a:pt x="148905" y="296101"/>
                  </a:moveTo>
                  <a:cubicBezTo>
                    <a:pt x="153314" y="295886"/>
                    <a:pt x="159873" y="299645"/>
                    <a:pt x="157077" y="305336"/>
                  </a:cubicBezTo>
                  <a:cubicBezTo>
                    <a:pt x="151378" y="316933"/>
                    <a:pt x="141809" y="335940"/>
                    <a:pt x="137830" y="344102"/>
                  </a:cubicBezTo>
                  <a:cubicBezTo>
                    <a:pt x="134174" y="351404"/>
                    <a:pt x="123207" y="356558"/>
                    <a:pt x="118690" y="359028"/>
                  </a:cubicBezTo>
                  <a:cubicBezTo>
                    <a:pt x="110841" y="363109"/>
                    <a:pt x="104282" y="368800"/>
                    <a:pt x="100626" y="376102"/>
                  </a:cubicBezTo>
                  <a:lnTo>
                    <a:pt x="57293" y="463298"/>
                  </a:lnTo>
                  <a:cubicBezTo>
                    <a:pt x="43100" y="491755"/>
                    <a:pt x="65035" y="531165"/>
                    <a:pt x="92669" y="544910"/>
                  </a:cubicBezTo>
                  <a:cubicBezTo>
                    <a:pt x="92992" y="545017"/>
                    <a:pt x="93422" y="545232"/>
                    <a:pt x="93744" y="545340"/>
                  </a:cubicBezTo>
                  <a:cubicBezTo>
                    <a:pt x="94067" y="545554"/>
                    <a:pt x="94390" y="545769"/>
                    <a:pt x="94712" y="545877"/>
                  </a:cubicBezTo>
                  <a:cubicBezTo>
                    <a:pt x="122454" y="559407"/>
                    <a:pt x="167185" y="552642"/>
                    <a:pt x="181055" y="524078"/>
                  </a:cubicBezTo>
                  <a:lnTo>
                    <a:pt x="223743" y="436559"/>
                  </a:lnTo>
                  <a:cubicBezTo>
                    <a:pt x="227292" y="429150"/>
                    <a:pt x="227829" y="420559"/>
                    <a:pt x="226324" y="411861"/>
                  </a:cubicBezTo>
                  <a:cubicBezTo>
                    <a:pt x="225464" y="406814"/>
                    <a:pt x="222776" y="395002"/>
                    <a:pt x="226431" y="387700"/>
                  </a:cubicBezTo>
                  <a:cubicBezTo>
                    <a:pt x="230410" y="379538"/>
                    <a:pt x="239765" y="360317"/>
                    <a:pt x="245463" y="348719"/>
                  </a:cubicBezTo>
                  <a:cubicBezTo>
                    <a:pt x="248152" y="343028"/>
                    <a:pt x="255248" y="345927"/>
                    <a:pt x="257721" y="349578"/>
                  </a:cubicBezTo>
                  <a:cubicBezTo>
                    <a:pt x="278797" y="381257"/>
                    <a:pt x="289119" y="423995"/>
                    <a:pt x="271592" y="459862"/>
                  </a:cubicBezTo>
                  <a:lnTo>
                    <a:pt x="228905" y="547380"/>
                  </a:lnTo>
                  <a:cubicBezTo>
                    <a:pt x="203636" y="599354"/>
                    <a:pt x="128583" y="621475"/>
                    <a:pt x="71379" y="593663"/>
                  </a:cubicBezTo>
                  <a:cubicBezTo>
                    <a:pt x="71057" y="593448"/>
                    <a:pt x="70626" y="593233"/>
                    <a:pt x="70196" y="593126"/>
                  </a:cubicBezTo>
                  <a:cubicBezTo>
                    <a:pt x="69874" y="592911"/>
                    <a:pt x="69444" y="592696"/>
                    <a:pt x="69014" y="592481"/>
                  </a:cubicBezTo>
                  <a:cubicBezTo>
                    <a:pt x="12132" y="564239"/>
                    <a:pt x="-16147" y="491433"/>
                    <a:pt x="9552" y="439674"/>
                  </a:cubicBezTo>
                  <a:lnTo>
                    <a:pt x="52992" y="352478"/>
                  </a:lnTo>
                  <a:cubicBezTo>
                    <a:pt x="70734" y="316719"/>
                    <a:pt x="110949" y="298785"/>
                    <a:pt x="148905" y="296101"/>
                  </a:cubicBezTo>
                  <a:close/>
                  <a:moveTo>
                    <a:pt x="267867" y="165141"/>
                  </a:moveTo>
                  <a:lnTo>
                    <a:pt x="287980" y="174806"/>
                  </a:lnTo>
                  <a:cubicBezTo>
                    <a:pt x="294648" y="178136"/>
                    <a:pt x="297445" y="186190"/>
                    <a:pt x="294218" y="192956"/>
                  </a:cubicBezTo>
                  <a:lnTo>
                    <a:pt x="176550" y="434374"/>
                  </a:lnTo>
                  <a:cubicBezTo>
                    <a:pt x="173323" y="441032"/>
                    <a:pt x="165149" y="443932"/>
                    <a:pt x="158372" y="440603"/>
                  </a:cubicBezTo>
                  <a:lnTo>
                    <a:pt x="138367" y="430830"/>
                  </a:lnTo>
                  <a:cubicBezTo>
                    <a:pt x="131591" y="427608"/>
                    <a:pt x="128794" y="419447"/>
                    <a:pt x="132128" y="412788"/>
                  </a:cubicBezTo>
                  <a:lnTo>
                    <a:pt x="249797" y="171370"/>
                  </a:lnTo>
                  <a:cubicBezTo>
                    <a:pt x="253024" y="164604"/>
                    <a:pt x="261198" y="161812"/>
                    <a:pt x="267867" y="165141"/>
                  </a:cubicBezTo>
                  <a:close/>
                  <a:moveTo>
                    <a:pt x="309732" y="280"/>
                  </a:moveTo>
                  <a:cubicBezTo>
                    <a:pt x="325197" y="1300"/>
                    <a:pt x="340597" y="5119"/>
                    <a:pt x="354874" y="12045"/>
                  </a:cubicBezTo>
                  <a:cubicBezTo>
                    <a:pt x="355305" y="12260"/>
                    <a:pt x="355627" y="12475"/>
                    <a:pt x="356057" y="12689"/>
                  </a:cubicBezTo>
                  <a:cubicBezTo>
                    <a:pt x="356488" y="12904"/>
                    <a:pt x="356918" y="13119"/>
                    <a:pt x="357240" y="13226"/>
                  </a:cubicBezTo>
                  <a:cubicBezTo>
                    <a:pt x="414135" y="41468"/>
                    <a:pt x="442528" y="114382"/>
                    <a:pt x="416716" y="166141"/>
                  </a:cubicBezTo>
                  <a:lnTo>
                    <a:pt x="373373" y="253230"/>
                  </a:lnTo>
                  <a:cubicBezTo>
                    <a:pt x="355520" y="288989"/>
                    <a:pt x="315403" y="307030"/>
                    <a:pt x="277330" y="309607"/>
                  </a:cubicBezTo>
                  <a:cubicBezTo>
                    <a:pt x="273028" y="309929"/>
                    <a:pt x="266360" y="306063"/>
                    <a:pt x="269157" y="300479"/>
                  </a:cubicBezTo>
                  <a:cubicBezTo>
                    <a:pt x="274964" y="288882"/>
                    <a:pt x="284536" y="269767"/>
                    <a:pt x="288516" y="261606"/>
                  </a:cubicBezTo>
                  <a:cubicBezTo>
                    <a:pt x="292065" y="254304"/>
                    <a:pt x="303143" y="249149"/>
                    <a:pt x="307660" y="246787"/>
                  </a:cubicBezTo>
                  <a:cubicBezTo>
                    <a:pt x="315511" y="242599"/>
                    <a:pt x="321964" y="237015"/>
                    <a:pt x="325728" y="229606"/>
                  </a:cubicBezTo>
                  <a:lnTo>
                    <a:pt x="369071" y="142410"/>
                  </a:lnTo>
                  <a:cubicBezTo>
                    <a:pt x="383268" y="114060"/>
                    <a:pt x="361220" y="74543"/>
                    <a:pt x="333579" y="60905"/>
                  </a:cubicBezTo>
                  <a:cubicBezTo>
                    <a:pt x="333257" y="60690"/>
                    <a:pt x="332934" y="60583"/>
                    <a:pt x="332611" y="60368"/>
                  </a:cubicBezTo>
                  <a:cubicBezTo>
                    <a:pt x="332289" y="60261"/>
                    <a:pt x="331966" y="60046"/>
                    <a:pt x="331536" y="59938"/>
                  </a:cubicBezTo>
                  <a:cubicBezTo>
                    <a:pt x="303788" y="46408"/>
                    <a:pt x="259154" y="53066"/>
                    <a:pt x="245173" y="81630"/>
                  </a:cubicBezTo>
                  <a:lnTo>
                    <a:pt x="202583" y="169148"/>
                  </a:lnTo>
                  <a:cubicBezTo>
                    <a:pt x="198926" y="176558"/>
                    <a:pt x="198496" y="185148"/>
                    <a:pt x="200002" y="193954"/>
                  </a:cubicBezTo>
                  <a:cubicBezTo>
                    <a:pt x="200862" y="199001"/>
                    <a:pt x="203443" y="210813"/>
                    <a:pt x="199894" y="218115"/>
                  </a:cubicBezTo>
                  <a:cubicBezTo>
                    <a:pt x="195807" y="226277"/>
                    <a:pt x="186558" y="245498"/>
                    <a:pt x="180858" y="257096"/>
                  </a:cubicBezTo>
                  <a:cubicBezTo>
                    <a:pt x="178061" y="262680"/>
                    <a:pt x="170963" y="259780"/>
                    <a:pt x="168597" y="256237"/>
                  </a:cubicBezTo>
                  <a:cubicBezTo>
                    <a:pt x="147409" y="224558"/>
                    <a:pt x="137192" y="181820"/>
                    <a:pt x="154615" y="145953"/>
                  </a:cubicBezTo>
                  <a:lnTo>
                    <a:pt x="197313" y="58328"/>
                  </a:lnTo>
                  <a:cubicBezTo>
                    <a:pt x="216350" y="19347"/>
                    <a:pt x="263336" y="-2781"/>
                    <a:pt x="309732" y="28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794500" y="5059949"/>
            <a:ext cx="45878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rPr>
              <a:t>https://github.com/lujingmin/API_MALL_AL_Final</a:t>
            </a:r>
            <a:endParaRPr lang="zh-CN" altLang="en-US" sz="1600" dirty="0">
              <a:solidFill>
                <a:schemeClr val="bg1">
                  <a:alpha val="7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1382375" y="5553075"/>
            <a:ext cx="381000" cy="381000"/>
            <a:chOff x="11287125" y="5505450"/>
            <a:chExt cx="381000" cy="381000"/>
          </a:xfrm>
        </p:grpSpPr>
        <p:sp>
          <p:nvSpPr>
            <p:cNvPr id="18" name="椭圆 17"/>
            <p:cNvSpPr/>
            <p:nvPr/>
          </p:nvSpPr>
          <p:spPr>
            <a:xfrm>
              <a:off x="11287125" y="5505450"/>
              <a:ext cx="381000" cy="381000"/>
            </a:xfrm>
            <a:prstGeom prst="ellipse">
              <a:avLst/>
            </a:prstGeom>
            <a:solidFill>
              <a:srgbClr val="F07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solidFill>
                  <a:schemeClr val="lt1">
                    <a:alpha val="7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1" name="telephone-call_74451"/>
            <p:cNvSpPr>
              <a:spLocks noChangeAspect="1"/>
            </p:cNvSpPr>
            <p:nvPr/>
          </p:nvSpPr>
          <p:spPr bwMode="auto">
            <a:xfrm>
              <a:off x="11372043" y="5575768"/>
              <a:ext cx="211165" cy="240364"/>
            </a:xfrm>
            <a:custGeom>
              <a:avLst/>
              <a:gdLst>
                <a:gd name="T0" fmla="*/ 3295 w 3369"/>
                <a:gd name="T1" fmla="*/ 3138 h 3840"/>
                <a:gd name="T2" fmla="*/ 2771 w 3369"/>
                <a:gd name="T3" fmla="*/ 2472 h 3840"/>
                <a:gd name="T4" fmla="*/ 2469 w 3369"/>
                <a:gd name="T5" fmla="*/ 2437 h 3840"/>
                <a:gd name="T6" fmla="*/ 2267 w 3369"/>
                <a:gd name="T7" fmla="*/ 2596 h 3840"/>
                <a:gd name="T8" fmla="*/ 1368 w 3369"/>
                <a:gd name="T9" fmla="*/ 2197 h 3840"/>
                <a:gd name="T10" fmla="*/ 1184 w 3369"/>
                <a:gd name="T11" fmla="*/ 1236 h 3840"/>
                <a:gd name="T12" fmla="*/ 1386 w 3369"/>
                <a:gd name="T13" fmla="*/ 1076 h 3840"/>
                <a:gd name="T14" fmla="*/ 1422 w 3369"/>
                <a:gd name="T15" fmla="*/ 775 h 3840"/>
                <a:gd name="T16" fmla="*/ 897 w 3369"/>
                <a:gd name="T17" fmla="*/ 109 h 3840"/>
                <a:gd name="T18" fmla="*/ 595 w 3369"/>
                <a:gd name="T19" fmla="*/ 73 h 3840"/>
                <a:gd name="T20" fmla="*/ 388 w 3369"/>
                <a:gd name="T21" fmla="*/ 237 h 3840"/>
                <a:gd name="T22" fmla="*/ 97 w 3369"/>
                <a:gd name="T23" fmla="*/ 1370 h 3840"/>
                <a:gd name="T24" fmla="*/ 744 w 3369"/>
                <a:gd name="T25" fmla="*/ 2689 h 3840"/>
                <a:gd name="T26" fmla="*/ 1877 w 3369"/>
                <a:gd name="T27" fmla="*/ 3626 h 3840"/>
                <a:gd name="T28" fmla="*/ 3056 w 3369"/>
                <a:gd name="T29" fmla="*/ 3600 h 3840"/>
                <a:gd name="T30" fmla="*/ 3057 w 3369"/>
                <a:gd name="T31" fmla="*/ 3599 h 3840"/>
                <a:gd name="T32" fmla="*/ 3260 w 3369"/>
                <a:gd name="T33" fmla="*/ 3440 h 3840"/>
                <a:gd name="T34" fmla="*/ 3295 w 3369"/>
                <a:gd name="T35" fmla="*/ 3138 h 3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369" h="3840">
                  <a:moveTo>
                    <a:pt x="3295" y="3138"/>
                  </a:moveTo>
                  <a:lnTo>
                    <a:pt x="2771" y="2472"/>
                  </a:lnTo>
                  <a:cubicBezTo>
                    <a:pt x="2697" y="2379"/>
                    <a:pt x="2562" y="2363"/>
                    <a:pt x="2469" y="2437"/>
                  </a:cubicBezTo>
                  <a:lnTo>
                    <a:pt x="2267" y="2596"/>
                  </a:lnTo>
                  <a:cubicBezTo>
                    <a:pt x="2173" y="2669"/>
                    <a:pt x="1774" y="2712"/>
                    <a:pt x="1368" y="2197"/>
                  </a:cubicBezTo>
                  <a:cubicBezTo>
                    <a:pt x="963" y="1683"/>
                    <a:pt x="1091" y="1309"/>
                    <a:pt x="1184" y="1236"/>
                  </a:cubicBezTo>
                  <a:lnTo>
                    <a:pt x="1386" y="1076"/>
                  </a:lnTo>
                  <a:cubicBezTo>
                    <a:pt x="1479" y="1003"/>
                    <a:pt x="1495" y="868"/>
                    <a:pt x="1422" y="775"/>
                  </a:cubicBezTo>
                  <a:lnTo>
                    <a:pt x="897" y="109"/>
                  </a:lnTo>
                  <a:cubicBezTo>
                    <a:pt x="824" y="16"/>
                    <a:pt x="689" y="0"/>
                    <a:pt x="595" y="73"/>
                  </a:cubicBezTo>
                  <a:cubicBezTo>
                    <a:pt x="595" y="73"/>
                    <a:pt x="389" y="236"/>
                    <a:pt x="388" y="237"/>
                  </a:cubicBezTo>
                  <a:cubicBezTo>
                    <a:pt x="103" y="472"/>
                    <a:pt x="0" y="873"/>
                    <a:pt x="97" y="1370"/>
                  </a:cubicBezTo>
                  <a:cubicBezTo>
                    <a:pt x="182" y="1798"/>
                    <a:pt x="412" y="2267"/>
                    <a:pt x="744" y="2689"/>
                  </a:cubicBezTo>
                  <a:cubicBezTo>
                    <a:pt x="1077" y="3111"/>
                    <a:pt x="1479" y="3444"/>
                    <a:pt x="1877" y="3626"/>
                  </a:cubicBezTo>
                  <a:cubicBezTo>
                    <a:pt x="2342" y="3840"/>
                    <a:pt x="2761" y="3831"/>
                    <a:pt x="3056" y="3600"/>
                  </a:cubicBezTo>
                  <a:cubicBezTo>
                    <a:pt x="3056" y="3600"/>
                    <a:pt x="3057" y="3599"/>
                    <a:pt x="3057" y="3599"/>
                  </a:cubicBezTo>
                  <a:lnTo>
                    <a:pt x="3260" y="3440"/>
                  </a:lnTo>
                  <a:cubicBezTo>
                    <a:pt x="3353" y="3366"/>
                    <a:pt x="3369" y="3231"/>
                    <a:pt x="3295" y="31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10182225" y="5574298"/>
            <a:ext cx="120015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alpha val="70000"/>
                  </a:schemeClr>
                </a:solidFill>
                <a:cs typeface="+mn-ea"/>
                <a:sym typeface="+mn-lt"/>
              </a:rPr>
              <a:t>171013061</a:t>
            </a:r>
            <a:endParaRPr lang="en-US" sz="1600" dirty="0">
              <a:solidFill>
                <a:schemeClr val="bg1">
                  <a:alpha val="70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5475" y="1034415"/>
            <a:ext cx="617855" cy="448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82190" y="3392170"/>
            <a:ext cx="677545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细粒度图象识别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识农病虫草害识别</a:t>
            </a:r>
            <a:endParaRPr lang="en-US" altLang="zh-CN">
              <a:solidFill>
                <a:schemeClr val="bg1"/>
              </a:solidFill>
            </a:endParaRPr>
          </a:p>
          <a:p>
            <a:r>
              <a:rPr lang="en-US" altLang="zh-CN">
                <a:solidFill>
                  <a:schemeClr val="bg1"/>
                </a:solidFill>
              </a:rPr>
              <a:t>花伴侣智能植物识别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04835" y="1034415"/>
            <a:ext cx="542417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 i="1">
                <a:solidFill>
                  <a:schemeClr val="bg1"/>
                </a:solidFill>
              </a:rPr>
              <a:t>·</a:t>
            </a:r>
            <a:r>
              <a:rPr lang="zh-CN" altLang="en-US" b="1" i="1">
                <a:solidFill>
                  <a:schemeClr val="bg1"/>
                </a:solidFill>
              </a:rPr>
              <a:t>社群推荐</a:t>
            </a:r>
            <a:endParaRPr lang="zh-CN" altLang="en-US" b="1" i="1">
              <a:solidFill>
                <a:schemeClr val="bg1"/>
              </a:solidFill>
            </a:endParaRPr>
          </a:p>
          <a:p>
            <a:endParaRPr lang="zh-CN" altLang="en-US" b="1" i="1">
              <a:solidFill>
                <a:schemeClr val="bg1"/>
              </a:solidFill>
            </a:endParaRPr>
          </a:p>
          <a:p>
            <a:endParaRPr lang="zh-CN" altLang="en-US" b="1" i="1">
              <a:solidFill>
                <a:schemeClr val="bg1"/>
              </a:solidFill>
            </a:endParaRPr>
          </a:p>
          <a:p>
            <a:endParaRPr lang="zh-CN" altLang="en-US" b="1" i="1">
              <a:solidFill>
                <a:schemeClr val="bg1"/>
              </a:solidFill>
            </a:endParaRPr>
          </a:p>
          <a:p>
            <a:r>
              <a:rPr lang="en-US" altLang="zh-CN" b="1" i="1">
                <a:solidFill>
                  <a:schemeClr val="bg1"/>
                </a:solidFill>
              </a:rPr>
              <a:t>·</a:t>
            </a:r>
            <a:r>
              <a:rPr lang="zh-CN" altLang="en-US" b="1" i="1">
                <a:solidFill>
                  <a:schemeClr val="bg1"/>
                </a:solidFill>
              </a:rPr>
              <a:t>专业规划</a:t>
            </a:r>
            <a:endParaRPr lang="zh-CN" altLang="en-US" b="1" i="1">
              <a:solidFill>
                <a:schemeClr val="bg1"/>
              </a:solidFill>
            </a:endParaRPr>
          </a:p>
          <a:p>
            <a:endParaRPr lang="zh-CN" altLang="en-US" b="1" i="1">
              <a:solidFill>
                <a:schemeClr val="bg1"/>
              </a:solidFill>
            </a:endParaRPr>
          </a:p>
          <a:p>
            <a:endParaRPr lang="zh-CN" altLang="en-US" b="1" i="1">
              <a:solidFill>
                <a:schemeClr val="bg1"/>
              </a:solidFill>
            </a:endParaRPr>
          </a:p>
          <a:p>
            <a:endParaRPr lang="zh-CN" altLang="en-US" b="1" i="1">
              <a:solidFill>
                <a:schemeClr val="bg1"/>
              </a:solidFill>
            </a:endParaRPr>
          </a:p>
          <a:p>
            <a:r>
              <a:rPr lang="en-US" altLang="zh-CN" b="1" i="1">
                <a:solidFill>
                  <a:schemeClr val="bg1"/>
                </a:solidFill>
              </a:rPr>
              <a:t>·</a:t>
            </a:r>
            <a:r>
              <a:rPr lang="zh-CN" altLang="en-US" b="1" i="1">
                <a:solidFill>
                  <a:schemeClr val="bg1"/>
                </a:solidFill>
              </a:rPr>
              <a:t>付费指导</a:t>
            </a:r>
            <a:endParaRPr lang="zh-CN" altLang="en-US" b="1" i="1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77255" y="1564005"/>
            <a:ext cx="189674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 sz="8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96235" y="2065655"/>
            <a:ext cx="25114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 u="sng">
                <a:solidFill>
                  <a:schemeClr val="bg1"/>
                </a:solidFill>
              </a:rPr>
              <a:t>三驾马车</a:t>
            </a:r>
            <a:endParaRPr lang="zh-CN" altLang="en-US" sz="2800" b="1" u="sng">
              <a:solidFill>
                <a:schemeClr val="bg1"/>
              </a:solidFill>
            </a:endParaRPr>
          </a:p>
        </p:txBody>
      </p:sp>
      <p:pic>
        <p:nvPicPr>
          <p:cNvPr id="14" name="录音 (48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end="55.000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64825" y="462280"/>
            <a:ext cx="619125" cy="619125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2" dur="220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5" grpId="0" bldLvl="0" animBg="1"/>
      <p:bldP spid="6" grpId="0" bldLvl="0" animBg="1"/>
      <p:bldP spid="13" grpId="0"/>
      <p:bldP spid="26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3505" y="73025"/>
            <a:ext cx="182139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PART 01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64080" y="72926"/>
            <a:ext cx="2590800" cy="73850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产品背景</a:t>
            </a:r>
            <a:r>
              <a:rPr lang="zh-CN" altLang="en-US" sz="4800" spc="3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</a:t>
            </a:r>
            <a:endParaRPr lang="en-US" altLang="zh-CN" sz="4800" spc="3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30420" y="2502569"/>
            <a:ext cx="5117847" cy="3693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背景：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ffectLst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  市场上通常的植物识别大多为城市用户提供养殖花卉知识，缺少对作物与害虫的专业指导。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ffectLst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chemeClr val="bg1">
                  <a:lumMod val="50000"/>
                </a:schemeClr>
              </a:solidFill>
              <a:effectLst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价值宣言：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ffectLst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effectLst/>
                <a:cs typeface="+mn-ea"/>
                <a:sym typeface="+mn-lt"/>
              </a:rPr>
              <a:t>  识虫app通过识别作物种类获取植物相应害虫信息，并调取害虫图片进行图片识别，用户在认知害虫的同时还能获取作物养殖知识。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effectLst/>
              <a:cs typeface="+mn-ea"/>
              <a:sym typeface="+mn-lt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4379595" y="2287905"/>
            <a:ext cx="28575" cy="4073525"/>
          </a:xfrm>
          <a:prstGeom prst="line">
            <a:avLst/>
          </a:prstGeom>
          <a:ln>
            <a:solidFill>
              <a:srgbClr val="F07D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320" y="1134745"/>
            <a:ext cx="3009900" cy="5505450"/>
          </a:xfrm>
          <a:prstGeom prst="rect">
            <a:avLst/>
          </a:prstGeom>
        </p:spPr>
      </p:pic>
      <p:pic>
        <p:nvPicPr>
          <p:cNvPr id="2" name="录音 (31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77430" y="101028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4" dur="216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5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159068"/>
            <a:ext cx="1570990" cy="460375"/>
          </a:xfrm>
        </p:spPr>
        <p:txBody>
          <a:bodyPr wrap="square"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目标用户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Rectangle 1"/>
          <p:cNvSpPr/>
          <p:nvPr/>
        </p:nvSpPr>
        <p:spPr>
          <a:xfrm>
            <a:off x="1990725" y="5260340"/>
            <a:ext cx="470535" cy="15176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/>
            <a:r>
              <a:rPr lang="zh-CN" altLang="id-ID">
                <a:cs typeface="+mn-ea"/>
                <a:sym typeface="+mn-lt"/>
              </a:rPr>
              <a:t>城市</a:t>
            </a:r>
            <a:endParaRPr lang="zh-CN" altLang="id-ID">
              <a:cs typeface="+mn-ea"/>
              <a:sym typeface="+mn-lt"/>
            </a:endParaRPr>
          </a:p>
        </p:txBody>
      </p:sp>
      <p:sp>
        <p:nvSpPr>
          <p:cNvPr id="4" name="Rectangle 2"/>
          <p:cNvSpPr/>
          <p:nvPr/>
        </p:nvSpPr>
        <p:spPr>
          <a:xfrm>
            <a:off x="2461260" y="5335905"/>
            <a:ext cx="470535" cy="762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/>
            <a:r>
              <a:rPr lang="zh-CN" altLang="id-ID">
                <a:cs typeface="+mn-ea"/>
                <a:sym typeface="+mn-lt"/>
              </a:rPr>
              <a:t>农村</a:t>
            </a:r>
            <a:endParaRPr lang="zh-CN" altLang="id-ID">
              <a:cs typeface="+mn-ea"/>
              <a:sym typeface="+mn-lt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3062605" y="5130800"/>
            <a:ext cx="470535" cy="28194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60000"/>
          </a:bodyPr>
          <a:lstStyle/>
          <a:p>
            <a:pPr algn="ctr"/>
            <a:r>
              <a:rPr lang="zh-CN" altLang="id-ID">
                <a:cs typeface="+mn-ea"/>
                <a:sym typeface="+mn-lt"/>
              </a:rPr>
              <a:t>城市</a:t>
            </a:r>
            <a:endParaRPr lang="zh-CN" altLang="id-ID">
              <a:cs typeface="+mn-ea"/>
              <a:sym typeface="+mn-lt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3533140" y="5259705"/>
            <a:ext cx="470535" cy="15303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25000"/>
          </a:bodyPr>
          <a:lstStyle/>
          <a:p>
            <a:pPr algn="ctr"/>
            <a:r>
              <a:rPr lang="zh-CN" altLang="id-ID">
                <a:cs typeface="+mn-ea"/>
                <a:sym typeface="+mn-lt"/>
              </a:rPr>
              <a:t>农村</a:t>
            </a:r>
            <a:endParaRPr lang="zh-CN" altLang="id-ID">
              <a:cs typeface="+mn-ea"/>
              <a:sym typeface="+mn-lt"/>
            </a:endParaRPr>
          </a:p>
        </p:txBody>
      </p:sp>
      <p:sp>
        <p:nvSpPr>
          <p:cNvPr id="7" name="Rectangle 5"/>
          <p:cNvSpPr/>
          <p:nvPr/>
        </p:nvSpPr>
        <p:spPr>
          <a:xfrm>
            <a:off x="4134485" y="4990465"/>
            <a:ext cx="470535" cy="49085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id-ID">
                <a:cs typeface="+mn-ea"/>
                <a:sym typeface="+mn-lt"/>
              </a:rPr>
              <a:t>城市</a:t>
            </a:r>
            <a:endParaRPr lang="zh-CN" altLang="id-ID">
              <a:cs typeface="+mn-ea"/>
              <a:sym typeface="+mn-lt"/>
            </a:endParaRPr>
          </a:p>
        </p:txBody>
      </p:sp>
      <p:sp>
        <p:nvSpPr>
          <p:cNvPr id="8" name="Rectangle 6"/>
          <p:cNvSpPr/>
          <p:nvPr/>
        </p:nvSpPr>
        <p:spPr>
          <a:xfrm>
            <a:off x="4605020" y="4138930"/>
            <a:ext cx="470535" cy="127381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id-ID">
                <a:cs typeface="+mn-ea"/>
                <a:sym typeface="+mn-lt"/>
              </a:rPr>
              <a:t>农村</a:t>
            </a:r>
            <a:endParaRPr lang="zh-CN" altLang="id-ID">
              <a:cs typeface="+mn-ea"/>
              <a:sym typeface="+mn-lt"/>
            </a:endParaRPr>
          </a:p>
        </p:txBody>
      </p:sp>
      <p:sp>
        <p:nvSpPr>
          <p:cNvPr id="9" name="Rectangle 7"/>
          <p:cNvSpPr/>
          <p:nvPr/>
        </p:nvSpPr>
        <p:spPr>
          <a:xfrm>
            <a:off x="5243195" y="4850130"/>
            <a:ext cx="470535" cy="51943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2"/>
              </a:gs>
              <a:gs pos="83000">
                <a:schemeClr val="accent2"/>
              </a:gs>
              <a:gs pos="100000">
                <a:schemeClr val="accent2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id-ID">
                <a:cs typeface="+mn-ea"/>
                <a:sym typeface="+mn-lt"/>
              </a:rPr>
              <a:t>城市</a:t>
            </a:r>
            <a:endParaRPr lang="zh-CN" altLang="id-ID">
              <a:cs typeface="+mn-ea"/>
              <a:sym typeface="+mn-lt"/>
            </a:endParaRPr>
          </a:p>
        </p:txBody>
      </p:sp>
      <p:sp>
        <p:nvSpPr>
          <p:cNvPr id="10" name="Rectangle 8"/>
          <p:cNvSpPr/>
          <p:nvPr/>
        </p:nvSpPr>
        <p:spPr>
          <a:xfrm>
            <a:off x="5713730" y="3862705"/>
            <a:ext cx="470535" cy="15563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accent1"/>
              </a:gs>
              <a:gs pos="83000">
                <a:schemeClr val="accent1"/>
              </a:gs>
              <a:gs pos="100000">
                <a:schemeClr val="accent1"/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id-ID">
                <a:cs typeface="+mn-ea"/>
                <a:sym typeface="+mn-lt"/>
              </a:rPr>
              <a:t>农村</a:t>
            </a:r>
            <a:endParaRPr lang="zh-CN" altLang="id-ID">
              <a:cs typeface="+mn-ea"/>
              <a:sym typeface="+mn-lt"/>
            </a:endParaRPr>
          </a:p>
        </p:txBody>
      </p:sp>
      <p:sp>
        <p:nvSpPr>
          <p:cNvPr id="11" name="TextBox 19"/>
          <p:cNvSpPr txBox="1"/>
          <p:nvPr/>
        </p:nvSpPr>
        <p:spPr>
          <a:xfrm>
            <a:off x="1940166" y="5412437"/>
            <a:ext cx="101842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50-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？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TextBox 20"/>
          <p:cNvSpPr txBox="1"/>
          <p:nvPr/>
        </p:nvSpPr>
        <p:spPr>
          <a:xfrm>
            <a:off x="3037267" y="5412437"/>
            <a:ext cx="101842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40-50</a:t>
            </a:r>
            <a:endParaRPr lang="en-US" sz="1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TextBox 21"/>
          <p:cNvSpPr txBox="1"/>
          <p:nvPr/>
        </p:nvSpPr>
        <p:spPr>
          <a:xfrm>
            <a:off x="4081066" y="5412437"/>
            <a:ext cx="101842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30-40</a:t>
            </a:r>
            <a:endParaRPr lang="id-ID" sz="1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TextBox 22"/>
          <p:cNvSpPr txBox="1"/>
          <p:nvPr/>
        </p:nvSpPr>
        <p:spPr>
          <a:xfrm>
            <a:off x="5128701" y="5412437"/>
            <a:ext cx="1018427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20-30</a:t>
            </a:r>
            <a:endParaRPr lang="zh-CN" altLang="en-US" sz="1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TextBox 23"/>
          <p:cNvSpPr txBox="1"/>
          <p:nvPr/>
        </p:nvSpPr>
        <p:spPr>
          <a:xfrm>
            <a:off x="608017" y="4583341"/>
            <a:ext cx="10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20%</a:t>
            </a:r>
            <a:endParaRPr lang="id-ID" sz="1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TextBox 25"/>
          <p:cNvSpPr txBox="1"/>
          <p:nvPr/>
        </p:nvSpPr>
        <p:spPr>
          <a:xfrm>
            <a:off x="608017" y="3862254"/>
            <a:ext cx="10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40%</a:t>
            </a:r>
            <a:endParaRPr lang="id-ID" sz="1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608017" y="3159840"/>
            <a:ext cx="10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60%</a:t>
            </a:r>
            <a:endParaRPr lang="id-ID" sz="1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608017" y="2438753"/>
            <a:ext cx="10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80%</a:t>
            </a:r>
            <a:endParaRPr lang="id-ID" sz="1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28"/>
          <p:cNvSpPr txBox="1"/>
          <p:nvPr/>
        </p:nvSpPr>
        <p:spPr>
          <a:xfrm>
            <a:off x="608017" y="1693212"/>
            <a:ext cx="1080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d-ID" sz="1200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100%</a:t>
            </a:r>
            <a:endParaRPr lang="id-ID" sz="1200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0" name="Group 29"/>
          <p:cNvGrpSpPr/>
          <p:nvPr/>
        </p:nvGrpSpPr>
        <p:grpSpPr>
          <a:xfrm>
            <a:off x="1688771" y="1856957"/>
            <a:ext cx="4667489" cy="3555480"/>
            <a:chOff x="1095375" y="2395204"/>
            <a:chExt cx="2166711" cy="3085123"/>
          </a:xfrm>
        </p:grpSpPr>
        <p:cxnSp>
          <p:nvCxnSpPr>
            <p:cNvPr id="21" name="Straight Connector 30"/>
            <p:cNvCxnSpPr/>
            <p:nvPr/>
          </p:nvCxnSpPr>
          <p:spPr>
            <a:xfrm>
              <a:off x="1095375" y="2395204"/>
              <a:ext cx="0" cy="308512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31"/>
            <p:cNvCxnSpPr/>
            <p:nvPr/>
          </p:nvCxnSpPr>
          <p:spPr>
            <a:xfrm flipH="1" flipV="1">
              <a:off x="1095375" y="5480326"/>
              <a:ext cx="2166711" cy="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空心弧 22"/>
          <p:cNvSpPr/>
          <p:nvPr/>
        </p:nvSpPr>
        <p:spPr>
          <a:xfrm rot="5400000">
            <a:off x="4186248" y="1894360"/>
            <a:ext cx="3366151" cy="3365862"/>
          </a:xfrm>
          <a:prstGeom prst="blockArc">
            <a:avLst>
              <a:gd name="adj1" fmla="val 11192258"/>
              <a:gd name="adj2" fmla="val 19818871"/>
              <a:gd name="adj3" fmla="val 49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BD0F0B"/>
              </a:solidFill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786466" y="2177757"/>
            <a:ext cx="140044" cy="14004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BD0F0B"/>
              </a:solidFill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7474220" y="3419217"/>
            <a:ext cx="140044" cy="14004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BD0F0B"/>
              </a:solidFill>
              <a:cs typeface="+mn-ea"/>
              <a:sym typeface="+mn-lt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6786466" y="4849862"/>
            <a:ext cx="140044" cy="14004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BD0F0B"/>
              </a:solidFill>
              <a:cs typeface="+mn-ea"/>
              <a:sym typeface="+mn-lt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7678145" y="3480165"/>
            <a:ext cx="869295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7055899" y="2210591"/>
            <a:ext cx="1008318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055899" y="4911987"/>
            <a:ext cx="1008318" cy="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20"/>
          <p:cNvSpPr txBox="1"/>
          <p:nvPr/>
        </p:nvSpPr>
        <p:spPr>
          <a:xfrm>
            <a:off x="8547735" y="3321050"/>
            <a:ext cx="2895600" cy="3371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accent1"/>
                </a:solidFill>
                <a:cs typeface="+mn-ea"/>
                <a:sym typeface="+mn-lt"/>
              </a:rPr>
              <a:t>地区：多居住在农村、城郊</a:t>
            </a:r>
            <a:r>
              <a:rPr lang="zh-CN" altLang="en-US" sz="1600" b="1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endParaRPr lang="zh-CN" altLang="en-US" sz="1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7" name="文本框 20"/>
          <p:cNvSpPr txBox="1"/>
          <p:nvPr/>
        </p:nvSpPr>
        <p:spPr>
          <a:xfrm>
            <a:off x="8064500" y="4742815"/>
            <a:ext cx="2530475" cy="3371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accent1"/>
                </a:solidFill>
                <a:cs typeface="+mn-ea"/>
                <a:sym typeface="+mn-lt"/>
              </a:rPr>
              <a:t>职业：农业从业人员为主</a:t>
            </a:r>
            <a:r>
              <a:rPr lang="zh-CN" altLang="en-US" sz="1600" b="1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endParaRPr lang="zh-CN" altLang="en-US" sz="1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12925" y="1324610"/>
            <a:ext cx="4025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目标用户信息（年龄</a:t>
            </a:r>
            <a:r>
              <a:rPr lang="en-US" altLang="zh-CN"/>
              <a:t>/</a:t>
            </a:r>
            <a:r>
              <a:rPr lang="zh-CN" altLang="en-US"/>
              <a:t>区域</a:t>
            </a:r>
            <a:r>
              <a:rPr lang="zh-CN" altLang="en-US"/>
              <a:t>）</a:t>
            </a:r>
            <a:r>
              <a:rPr lang="zh-CN" altLang="en-US"/>
              <a:t>调查</a:t>
            </a:r>
            <a:endParaRPr lang="zh-CN" altLang="en-US"/>
          </a:p>
        </p:txBody>
      </p:sp>
      <p:sp>
        <p:nvSpPr>
          <p:cNvPr id="40" name="文本框 20"/>
          <p:cNvSpPr txBox="1"/>
          <p:nvPr/>
        </p:nvSpPr>
        <p:spPr>
          <a:xfrm>
            <a:off x="8155131" y="2041617"/>
            <a:ext cx="2186285" cy="337185"/>
          </a:xfrm>
          <a:prstGeom prst="rect">
            <a:avLst/>
          </a:prstGeom>
          <a:noFill/>
          <a:ln w="9525">
            <a:noFill/>
            <a:miter/>
          </a:ln>
          <a:effectLst>
            <a:outerShdw sx="999" sy="999" algn="ctr" rotWithShape="0">
              <a:srgbClr val="000000"/>
            </a:outerShdw>
          </a:effectLst>
        </p:spPr>
        <p:txBody>
          <a:bodyPr wrap="square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chemeClr val="accent1"/>
                </a:solidFill>
                <a:cs typeface="+mn-ea"/>
                <a:sym typeface="+mn-lt"/>
              </a:rPr>
              <a:t>主要年龄：</a:t>
            </a:r>
            <a:r>
              <a:rPr lang="en-US" altLang="zh-CN" sz="1600" b="1" dirty="0">
                <a:solidFill>
                  <a:schemeClr val="accent1"/>
                </a:solidFill>
                <a:cs typeface="+mn-ea"/>
                <a:sym typeface="+mn-lt"/>
              </a:rPr>
              <a:t>20-40</a:t>
            </a:r>
            <a:r>
              <a:rPr lang="zh-CN" altLang="en-US" sz="1600" b="1" dirty="0">
                <a:solidFill>
                  <a:schemeClr val="accent1"/>
                </a:solidFill>
                <a:cs typeface="+mn-ea"/>
                <a:sym typeface="+mn-lt"/>
              </a:rPr>
              <a:t>岁</a:t>
            </a:r>
            <a:r>
              <a:rPr lang="zh-CN" altLang="en-US" sz="1600" b="1" dirty="0">
                <a:solidFill>
                  <a:schemeClr val="accent1"/>
                </a:solidFill>
                <a:cs typeface="+mn-ea"/>
                <a:sym typeface="+mn-lt"/>
              </a:rPr>
              <a:t> </a:t>
            </a:r>
            <a:endParaRPr lang="zh-CN" altLang="en-US" sz="1600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pic>
        <p:nvPicPr>
          <p:cNvPr id="30" name="录音 (32)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7251065" y="45466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0"/>
                            </p:stCondLst>
                            <p:childTnLst>
                              <p:par>
                                <p:cTn id="1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12" dur="2129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3" grpId="0" bldLvl="0" animBg="1"/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46174" y="170153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cs typeface="+mn-ea"/>
                <a:sym typeface="+mn-lt"/>
              </a:rPr>
              <a:t>用户痛点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80990" y="2421890"/>
            <a:ext cx="3984625" cy="1593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380893" y="3179053"/>
            <a:ext cx="3985847" cy="760347"/>
            <a:chOff x="5380893" y="3288323"/>
            <a:chExt cx="3985847" cy="760347"/>
          </a:xfrm>
        </p:grpSpPr>
        <p:sp>
          <p:nvSpPr>
            <p:cNvPr id="9" name="椭圆 8"/>
            <p:cNvSpPr/>
            <p:nvPr/>
          </p:nvSpPr>
          <p:spPr>
            <a:xfrm>
              <a:off x="5380893" y="3288323"/>
              <a:ext cx="527538" cy="5275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01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035924" y="3293655"/>
              <a:ext cx="3330816" cy="7550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cs typeface="+mn-ea"/>
                  <a:sym typeface="+mn-lt"/>
                </a:rPr>
                <a:t>用户在遇到虫子不认识或不确认是否遭遇病害虫的时候，需要在田地和家之间来回以查询相关资料。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380893" y="3888154"/>
            <a:ext cx="3986482" cy="534287"/>
            <a:chOff x="5380893" y="3904453"/>
            <a:chExt cx="3986482" cy="534287"/>
          </a:xfrm>
        </p:grpSpPr>
        <p:sp>
          <p:nvSpPr>
            <p:cNvPr id="12" name="椭圆 11"/>
            <p:cNvSpPr/>
            <p:nvPr/>
          </p:nvSpPr>
          <p:spPr>
            <a:xfrm>
              <a:off x="5380893" y="3904453"/>
              <a:ext cx="527538" cy="5275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02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035924" y="3904705"/>
              <a:ext cx="3330816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036559" y="3905340"/>
              <a:ext cx="3330816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cs typeface="+mn-ea"/>
                  <a:sym typeface="+mn-lt"/>
                </a:rPr>
                <a:t>用户身边没有专业人士或专业书籍，获知防治方法渠道少。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80893" y="4597255"/>
            <a:ext cx="3985847" cy="538732"/>
            <a:chOff x="5380893" y="4531248"/>
            <a:chExt cx="3985847" cy="538732"/>
          </a:xfrm>
        </p:grpSpPr>
        <p:sp>
          <p:nvSpPr>
            <p:cNvPr id="15" name="椭圆 14"/>
            <p:cNvSpPr/>
            <p:nvPr/>
          </p:nvSpPr>
          <p:spPr>
            <a:xfrm>
              <a:off x="5380893" y="4531248"/>
              <a:ext cx="527538" cy="52753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dirty="0">
                  <a:cs typeface="+mn-ea"/>
                  <a:sym typeface="+mn-lt"/>
                </a:rPr>
                <a:t>03</a:t>
              </a: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035924" y="4536580"/>
              <a:ext cx="3330816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cs typeface="+mn-ea"/>
                  <a:sym typeface="+mn-lt"/>
                </a:rPr>
                <a:t>用户遭遇虫害时往往是群体性事件，需要系统性统筹防治病害。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685" y="982980"/>
            <a:ext cx="4733925" cy="4755515"/>
          </a:xfrm>
          <a:prstGeom prst="rect">
            <a:avLst/>
          </a:prstGeom>
        </p:spPr>
      </p:pic>
      <p:pic>
        <p:nvPicPr>
          <p:cNvPr id="2" name="录音 (33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27845" y="82867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22" dur="22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2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  <p:bldP spid="6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159385"/>
            <a:ext cx="3505835" cy="460375"/>
          </a:xfrm>
        </p:spPr>
        <p:txBody>
          <a:bodyPr wrap="square"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流程图</a:t>
            </a:r>
            <a:r>
              <a:rPr lang="zh-CN" altLang="en-US" sz="1600" i="1" dirty="0">
                <a:solidFill>
                  <a:srgbClr val="FF0000"/>
                </a:solidFill>
                <a:latin typeface="+mn-lt"/>
                <a:ea typeface="+mn-ea"/>
                <a:cs typeface="+mn-ea"/>
                <a:sym typeface="+mn-lt"/>
              </a:rPr>
              <a:t>（含未来规划）</a:t>
            </a:r>
            <a:endParaRPr lang="zh-CN" altLang="en-US" sz="1600" i="1" dirty="0">
              <a:solidFill>
                <a:srgbClr val="FF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933755" y="1298277"/>
            <a:ext cx="750496" cy="750496"/>
          </a:xfrm>
          <a:prstGeom prst="rect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01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60220" y="20485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chemeClr val="accent1">
                    <a:alpha val="85000"/>
                  </a:schemeClr>
                </a:solidFill>
                <a:effectLst/>
                <a:cs typeface="+mn-ea"/>
                <a:sym typeface="+mn-lt"/>
              </a:rPr>
              <a:t>图像输入</a:t>
            </a:r>
            <a:endParaRPr lang="zh-CN" altLang="en-US" dirty="0">
              <a:solidFill>
                <a:schemeClr val="accent1">
                  <a:alpha val="8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33755" y="3972466"/>
            <a:ext cx="750496" cy="750496"/>
          </a:xfrm>
          <a:prstGeom prst="rect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05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88720" y="4723130"/>
            <a:ext cx="2240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chemeClr val="accent1">
                    <a:alpha val="85000"/>
                  </a:schemeClr>
                </a:solidFill>
                <a:effectLst/>
                <a:cs typeface="+mn-ea"/>
                <a:sym typeface="+mn-lt"/>
              </a:rPr>
              <a:t>专业防治（待上线</a:t>
            </a:r>
            <a:r>
              <a:rPr lang="zh-CN" altLang="en-US" dirty="0">
                <a:solidFill>
                  <a:schemeClr val="accent1">
                    <a:alpha val="85000"/>
                  </a:schemeClr>
                </a:solidFill>
                <a:effectLst/>
                <a:cs typeface="+mn-ea"/>
                <a:sym typeface="+mn-lt"/>
              </a:rPr>
              <a:t>）</a:t>
            </a:r>
            <a:endParaRPr lang="zh-CN" altLang="en-US" dirty="0">
              <a:solidFill>
                <a:schemeClr val="accent1">
                  <a:alpha val="8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58419" y="1298277"/>
            <a:ext cx="750496" cy="750496"/>
          </a:xfrm>
          <a:prstGeom prst="rect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02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284980" y="20485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chemeClr val="accent1">
                    <a:alpha val="85000"/>
                  </a:schemeClr>
                </a:solidFill>
                <a:effectLst/>
                <a:cs typeface="+mn-ea"/>
                <a:sym typeface="+mn-lt"/>
              </a:rPr>
              <a:t>作物识别</a:t>
            </a:r>
            <a:endParaRPr lang="zh-CN" altLang="en-US" dirty="0">
              <a:solidFill>
                <a:schemeClr val="accent1">
                  <a:alpha val="8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458419" y="3972466"/>
            <a:ext cx="750496" cy="750496"/>
          </a:xfrm>
          <a:prstGeom prst="rect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06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484880" y="4723130"/>
            <a:ext cx="2697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chemeClr val="accent1">
                    <a:alpha val="85000"/>
                  </a:schemeClr>
                </a:solidFill>
                <a:effectLst/>
                <a:cs typeface="+mn-ea"/>
                <a:sym typeface="+mn-lt"/>
              </a:rPr>
              <a:t>专家预定（付费</a:t>
            </a:r>
            <a:r>
              <a:rPr lang="zh-CN" altLang="en-US" dirty="0">
                <a:solidFill>
                  <a:schemeClr val="accent1">
                    <a:alpha val="85000"/>
                  </a:schemeClr>
                </a:solidFill>
                <a:effectLst/>
                <a:cs typeface="+mn-ea"/>
                <a:sym typeface="+mn-lt"/>
              </a:rPr>
              <a:t>规划中</a:t>
            </a:r>
            <a:r>
              <a:rPr lang="zh-CN" altLang="en-US" dirty="0">
                <a:solidFill>
                  <a:schemeClr val="accent1">
                    <a:alpha val="85000"/>
                  </a:schemeClr>
                </a:solidFill>
                <a:effectLst/>
                <a:cs typeface="+mn-ea"/>
                <a:sym typeface="+mn-lt"/>
              </a:rPr>
              <a:t>）</a:t>
            </a:r>
            <a:endParaRPr lang="zh-CN" altLang="en-US" dirty="0">
              <a:solidFill>
                <a:schemeClr val="accent1">
                  <a:alpha val="8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983083" y="1298277"/>
            <a:ext cx="750496" cy="750496"/>
          </a:xfrm>
          <a:prstGeom prst="rect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03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09740" y="20485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chemeClr val="accent1">
                    <a:alpha val="85000"/>
                  </a:schemeClr>
                </a:solidFill>
                <a:effectLst/>
                <a:cs typeface="+mn-ea"/>
                <a:sym typeface="+mn-lt"/>
              </a:rPr>
              <a:t>作物百科</a:t>
            </a:r>
            <a:endParaRPr lang="zh-CN" altLang="en-US" dirty="0">
              <a:solidFill>
                <a:schemeClr val="accent1">
                  <a:alpha val="8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6983083" y="3972466"/>
            <a:ext cx="750496" cy="750496"/>
          </a:xfrm>
          <a:prstGeom prst="rect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07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809740" y="47231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chemeClr val="accent1">
                    <a:alpha val="85000"/>
                  </a:schemeClr>
                </a:solidFill>
                <a:effectLst/>
                <a:cs typeface="+mn-ea"/>
                <a:sym typeface="+mn-lt"/>
              </a:rPr>
              <a:t>防治指导</a:t>
            </a:r>
            <a:endParaRPr lang="zh-CN" altLang="en-US" dirty="0">
              <a:solidFill>
                <a:schemeClr val="accent1">
                  <a:alpha val="8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9507748" y="1298277"/>
            <a:ext cx="750496" cy="750496"/>
          </a:xfrm>
          <a:prstGeom prst="rect">
            <a:avLst/>
          </a:prstGeom>
          <a:solidFill>
            <a:schemeClr val="accent2"/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04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334500" y="204851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chemeClr val="accent1">
                    <a:alpha val="85000"/>
                  </a:schemeClr>
                </a:solidFill>
                <a:effectLst/>
                <a:cs typeface="+mn-ea"/>
                <a:sym typeface="+mn-lt"/>
              </a:rPr>
              <a:t>害虫识别</a:t>
            </a:r>
            <a:endParaRPr lang="zh-CN" altLang="en-US" dirty="0">
              <a:solidFill>
                <a:schemeClr val="accent1">
                  <a:alpha val="8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9507748" y="3972466"/>
            <a:ext cx="750496" cy="750496"/>
          </a:xfrm>
          <a:prstGeom prst="rect">
            <a:avLst/>
          </a:prstGeom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 dirty="0">
                <a:cs typeface="+mn-ea"/>
                <a:sym typeface="+mn-lt"/>
              </a:rPr>
              <a:t>08</a:t>
            </a:r>
            <a:endParaRPr lang="zh-CN" altLang="en-US" sz="2000" dirty="0">
              <a:cs typeface="+mn-ea"/>
              <a:sym typeface="+mn-lt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9334500" y="47231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>
                <a:solidFill>
                  <a:schemeClr val="accent1">
                    <a:alpha val="85000"/>
                  </a:schemeClr>
                </a:solidFill>
                <a:effectLst/>
                <a:cs typeface="+mn-ea"/>
                <a:sym typeface="+mn-lt"/>
              </a:rPr>
              <a:t>害虫百科</a:t>
            </a:r>
            <a:endParaRPr lang="zh-CN" altLang="en-US" dirty="0">
              <a:solidFill>
                <a:schemeClr val="accent1">
                  <a:alpha val="85000"/>
                </a:schemeClr>
              </a:solidFill>
              <a:effectLst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62910" y="926465"/>
            <a:ext cx="121666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 sz="8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62910" y="3686810"/>
            <a:ext cx="121666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endParaRPr lang="zh-CN" altLang="en-US" sz="8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07855" y="2650490"/>
            <a:ext cx="757555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0"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zh-CN" altLang="en-US" sz="8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012430" y="1012825"/>
            <a:ext cx="121666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 sz="8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487670" y="1096010"/>
            <a:ext cx="121666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0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zh-CN" altLang="en-US" sz="8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487670" y="3686810"/>
            <a:ext cx="121666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endParaRPr lang="zh-CN" altLang="en-US" sz="8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012430" y="3686810"/>
            <a:ext cx="1216660" cy="13220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8000">
                <a:latin typeface="Arial" panose="020B0604020202020204" pitchFamily="34" charset="0"/>
                <a:cs typeface="Arial" panose="020B0604020202020204" pitchFamily="34" charset="0"/>
              </a:rPr>
              <a:t>←</a:t>
            </a:r>
            <a:endParaRPr lang="zh-CN" altLang="en-US" sz="8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录音 (34)">
            <a:hlinkClick r:id="" action="ppaction://media"/>
          </p:cNvPr>
          <p:cNvPicPr/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568940" y="22415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50"/>
                            </p:stCondLst>
                            <p:childTnLst>
                              <p:par>
                                <p:cTn id="4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47" dur="2038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4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11" grpId="0" animBg="1"/>
      <p:bldP spid="17" grpId="0" animBg="1"/>
      <p:bldP spid="22" grpId="0" animBg="1"/>
      <p:bldP spid="27" grpId="0" animBg="1"/>
      <p:bldP spid="32" grpId="0" animBg="1"/>
      <p:bldP spid="37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406" y="1306"/>
            <a:ext cx="5307594" cy="685538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884406" y="2234565"/>
            <a:ext cx="5307594" cy="282321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130175"/>
            <a:ext cx="3352800" cy="460375"/>
          </a:xfrm>
        </p:spPr>
        <p:txBody>
          <a:bodyPr wrap="square"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市场前景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3" name="图表 1"/>
          <p:cNvGraphicFramePr/>
          <p:nvPr/>
        </p:nvGraphicFramePr>
        <p:xfrm>
          <a:off x="515275" y="1782447"/>
          <a:ext cx="6062173" cy="3574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矩形 4"/>
          <p:cNvSpPr/>
          <p:nvPr/>
        </p:nvSpPr>
        <p:spPr>
          <a:xfrm>
            <a:off x="6997065" y="2515870"/>
            <a:ext cx="4245610" cy="175323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dirty="0">
                <a:solidFill>
                  <a:schemeClr val="bg1"/>
                </a:solidFill>
                <a:cs typeface="+mn-ea"/>
                <a:sym typeface="+mn-lt"/>
              </a:rPr>
              <a:t>APP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后期需要深入发展，势必需要相关专家进行把关，同时为了更好解决用户日益繁多的需要，利用利益相关行业社群进行付费指导，用户可以付费选择专家进行提问寻求指导，利用付费吸引行业专家，再利用专家的专业知识</a:t>
            </a:r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留存用户。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4" name="录音 (35)">
            <a:hlinkClick r:id="" action="ppaction://media"/>
          </p:cNvPr>
          <p:cNvPicPr/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86120" y="1029970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8" dur="208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9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0" grpId="0" animBg="1"/>
      <p:bldGraphic spid="3" grpId="0">
        <p:bldAsOne/>
      </p:bldGraphic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1304925"/>
            <a:ext cx="12192000" cy="4543425"/>
          </a:xfrm>
          <a:prstGeom prst="rect">
            <a:avLst/>
          </a:prstGeom>
          <a:solidFill>
            <a:schemeClr val="accent1">
              <a:alpha val="4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159068"/>
            <a:ext cx="2036445" cy="460375"/>
          </a:xfrm>
        </p:spPr>
        <p:txBody>
          <a:bodyPr wrap="square"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核心目标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4635" y="1821815"/>
            <a:ext cx="68865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、识别图片中的作物（害虫），得出作物（害虫</a:t>
            </a:r>
            <a:r>
              <a:rPr lang="zh-CN" altLang="en-US" sz="2800" dirty="0">
                <a:solidFill>
                  <a:schemeClr val="bg1"/>
                </a:solidFill>
                <a:cs typeface="+mn-ea"/>
                <a:sym typeface="+mn-lt"/>
              </a:rPr>
              <a:t>）百科信息。</a:t>
            </a:r>
            <a:endParaRPr lang="zh-CN" altLang="en-US" sz="28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4635" y="3597910"/>
            <a:ext cx="7334250" cy="60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800" dirty="0">
                <a:solidFill>
                  <a:schemeClr val="bg1"/>
                </a:solidFill>
                <a:effectLst/>
                <a:cs typeface="+mn-ea"/>
                <a:sym typeface="+mn-lt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effectLst/>
                <a:cs typeface="+mn-ea"/>
                <a:sym typeface="+mn-lt"/>
              </a:rPr>
              <a:t>、</a:t>
            </a:r>
            <a:r>
              <a:rPr lang="zh-CN" altLang="en-US" sz="2800" dirty="0">
                <a:solidFill>
                  <a:schemeClr val="bg1"/>
                </a:solidFill>
                <a:effectLst/>
                <a:cs typeface="+mn-ea"/>
                <a:sym typeface="+mn-lt"/>
              </a:rPr>
              <a:t>作物害虫信息库能为用户提供合理的指导。</a:t>
            </a:r>
            <a:endParaRPr lang="zh-CN" altLang="en-US" sz="2800" dirty="0">
              <a:solidFill>
                <a:schemeClr val="bg1"/>
              </a:solidFill>
              <a:effectLst/>
              <a:cs typeface="+mn-ea"/>
              <a:sym typeface="+mn-lt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7310" y="619760"/>
            <a:ext cx="3009900" cy="5505450"/>
          </a:xfrm>
          <a:prstGeom prst="rect">
            <a:avLst/>
          </a:prstGeom>
        </p:spPr>
      </p:pic>
      <p:pic>
        <p:nvPicPr>
          <p:cNvPr id="5" name="录音 (36)">
            <a:hlinkClick r:id="" action="ppaction://media"/>
          </p:cNvPr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81775" y="43497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7" dur="213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18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5" grpId="0" bldLvl="0" animBg="1"/>
      <p:bldP spid="3" grpId="0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159068"/>
            <a:ext cx="2164080" cy="460375"/>
          </a:xfrm>
        </p:spPr>
        <p:txBody>
          <a:bodyPr wrap="square"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产品原型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255" y="1319530"/>
            <a:ext cx="5033010" cy="3564255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9170" y="245745"/>
            <a:ext cx="4797425" cy="3089275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220" y="3425825"/>
            <a:ext cx="4722495" cy="3263900"/>
          </a:xfrm>
          <a:prstGeom prst="rect">
            <a:avLst/>
          </a:prstGeom>
        </p:spPr>
      </p:pic>
      <p:pic>
        <p:nvPicPr>
          <p:cNvPr id="78" name="录音 (37)">
            <a:hlinkClick r:id="" action="ppaction://media"/>
          </p:cNvPr>
          <p:cNvPicPr/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85515" y="245745"/>
            <a:ext cx="6191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21246" fill="hold"/>
                                        <p:tgtEl>
                                          <p:spTgt spid="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  <p:cond evt="onStopAudio">
                      <p:tgtEl>
                        <p:sldTgt/>
                      </p:tgtEl>
                    </p:cond>
                  </p:endCondLst>
                </p:cTn>
                <p:tgtEl>
                  <p:spTgt spid="78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ISPRING_PRESENTATION_TITLE" val="PowerPoint 演示文稿"/>
  <p:tag name="ISPRING_FIRST_PUBLISH" val="1"/>
</p:tagLst>
</file>

<file path=ppt/theme/theme1.xml><?xml version="1.0" encoding="utf-8"?>
<a:theme xmlns:a="http://schemas.openxmlformats.org/drawingml/2006/main" name="第一PPT，www.1ppt.com">
  <a:themeElements>
    <a:clrScheme name="自定义 338">
      <a:dk1>
        <a:srgbClr val="3F3F3F"/>
      </a:dk1>
      <a:lt1>
        <a:sysClr val="window" lastClr="FFFFFF"/>
      </a:lt1>
      <a:dk2>
        <a:srgbClr val="44546A"/>
      </a:dk2>
      <a:lt2>
        <a:srgbClr val="E7E6E6"/>
      </a:lt2>
      <a:accent1>
        <a:srgbClr val="ED7D31"/>
      </a:accent1>
      <a:accent2>
        <a:srgbClr val="4E4E4E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inac5vd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1669</Words>
  <Application>WPS 演示</Application>
  <PresentationFormat>自定义</PresentationFormat>
  <Paragraphs>245</Paragraphs>
  <Slides>20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Arial</vt:lpstr>
      <vt:lpstr>宋体</vt:lpstr>
      <vt:lpstr>Wingdings</vt:lpstr>
      <vt:lpstr>Calibri</vt:lpstr>
      <vt:lpstr>微软雅黑</vt:lpstr>
      <vt:lpstr>Arial Unicode MS</vt:lpstr>
      <vt:lpstr>等线</vt:lpstr>
      <vt:lpstr>方正中等线简体</vt:lpstr>
      <vt:lpstr>Helvetica-Compressed</vt:lpstr>
      <vt:lpstr>MS PGothic</vt:lpstr>
      <vt:lpstr>Arial</vt:lpstr>
      <vt:lpstr>Vermin Vibes 2 Soft</vt:lpstr>
      <vt:lpstr>第一PPT，www.1ppt.com</vt:lpstr>
      <vt:lpstr>PowerPoint 演示文稿</vt:lpstr>
      <vt:lpstr>PowerPoint 演示文稿</vt:lpstr>
      <vt:lpstr>PowerPoint 演示文稿</vt:lpstr>
      <vt:lpstr>目标用户</vt:lpstr>
      <vt:lpstr>PowerPoint 演示文稿</vt:lpstr>
      <vt:lpstr>流程图（含未来规划）</vt:lpstr>
      <vt:lpstr>市场前景</vt:lpstr>
      <vt:lpstr>核心目标</vt:lpstr>
      <vt:lpstr>企业产品运营</vt:lpstr>
      <vt:lpstr>PowerPoint 演示文稿</vt:lpstr>
      <vt:lpstr>PowerPoint 演示文稿</vt:lpstr>
      <vt:lpstr>产品原型</vt:lpstr>
      <vt:lpstr>使用API介绍</vt:lpstr>
      <vt:lpstr>企业项目介绍</vt:lpstr>
      <vt:lpstr>PowerPoint 演示文稿</vt:lpstr>
      <vt:lpstr>产品未来规划</vt:lpstr>
      <vt:lpstr>识农病虫草害识别API</vt:lpstr>
      <vt:lpstr>企业产品运营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企业简介</dc:title>
  <dc:creator>第一PPT</dc:creator>
  <cp:keywords>www.1ppt.com</cp:keywords>
  <dc:description>www.1ppt.com</dc:description>
  <cp:lastModifiedBy>卢靖民</cp:lastModifiedBy>
  <cp:revision>33</cp:revision>
  <dcterms:created xsi:type="dcterms:W3CDTF">2019-03-13T05:38:00Z</dcterms:created>
  <dcterms:modified xsi:type="dcterms:W3CDTF">2020-01-09T22:28:27Z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2052-11.1.0.9330</vt:lpwstr>
  </property>
</Properties>
</file>